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Lst>
  <p:notesMasterIdLst>
    <p:notesMasterId r:id="rId24"/>
  </p:notesMasterIdLst>
  <p:sldIdLst>
    <p:sldId id="256" r:id="rId3"/>
    <p:sldId id="281" r:id="rId4"/>
    <p:sldId id="282" r:id="rId5"/>
    <p:sldId id="283" r:id="rId6"/>
    <p:sldId id="291" r:id="rId7"/>
    <p:sldId id="288" r:id="rId8"/>
    <p:sldId id="290" r:id="rId9"/>
    <p:sldId id="289" r:id="rId10"/>
    <p:sldId id="292" r:id="rId11"/>
    <p:sldId id="263" r:id="rId12"/>
    <p:sldId id="264" r:id="rId13"/>
    <p:sldId id="265" r:id="rId14"/>
    <p:sldId id="266" r:id="rId15"/>
    <p:sldId id="293" r:id="rId16"/>
    <p:sldId id="276" r:id="rId17"/>
    <p:sldId id="277" r:id="rId18"/>
    <p:sldId id="278" r:id="rId19"/>
    <p:sldId id="279" r:id="rId20"/>
    <p:sldId id="272" r:id="rId21"/>
    <p:sldId id="274" r:id="rId22"/>
    <p:sldId id="275"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9668"/>
    <a:srgbClr val="E5E5E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113" autoAdjust="0"/>
  </p:normalViewPr>
  <p:slideViewPr>
    <p:cSldViewPr snapToGrid="0">
      <p:cViewPr varScale="1">
        <p:scale>
          <a:sx n="108" d="100"/>
          <a:sy n="108" d="100"/>
        </p:scale>
        <p:origin x="300" y="3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127" name="Shape 1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Shape 17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rtl="0">
              <a:lnSpc>
                <a:spcPct val="115000"/>
              </a:lnSpc>
              <a:spcBef>
                <a:spcPts val="0"/>
              </a:spcBef>
              <a:buClr>
                <a:schemeClr val="dk1"/>
              </a:buClr>
              <a:buFont typeface="Arial"/>
              <a:buNone/>
            </a:pPr>
            <a:r>
              <a:rPr lang="en">
                <a:solidFill>
                  <a:schemeClr val="dk1"/>
                </a:solidFill>
              </a:rPr>
              <a:t>Justification: We found that users like a description page that is not very cluttered. The most important information should be available to the user right as they access the description page. Other more detailed information should be easily accessible by the user if they wish to learn more. </a:t>
            </a:r>
          </a:p>
          <a:p>
            <a:pPr lvl="0">
              <a:spcBef>
                <a:spcPts val="0"/>
              </a:spcBef>
              <a:buNone/>
            </a:pPr>
            <a:endParaRPr/>
          </a:p>
        </p:txBody>
      </p:sp>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dirty="0">
                <a:solidFill>
                  <a:schemeClr val="dk1"/>
                </a:solidFill>
              </a:rPr>
              <a:t>Justification: Quick one click identification method. We found that for apps who has this feature, users really liked when it worked. It significantly decreased their user experience when it didn’t…</a:t>
            </a:r>
          </a:p>
          <a:p>
            <a:pPr lvl="0" rtl="0">
              <a:lnSpc>
                <a:spcPct val="115000"/>
              </a:lnSpc>
              <a:spcBef>
                <a:spcPts val="0"/>
              </a:spcBef>
              <a:buNone/>
            </a:pPr>
            <a:endParaRPr dirty="0">
              <a:solidFill>
                <a:schemeClr val="dk1"/>
              </a:solidFill>
            </a:endParaRPr>
          </a:p>
          <a:p>
            <a:pPr lvl="0" rtl="0">
              <a:spcBef>
                <a:spcPts val="0"/>
              </a:spcBef>
              <a:buNone/>
            </a:pPr>
            <a:endParaRPr dirty="0"/>
          </a:p>
        </p:txBody>
      </p:sp>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Shape 20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a:solidFill>
                  <a:schemeClr val="dk1"/>
                </a:solidFill>
              </a:rPr>
              <a:t>Justification: Many of the current apps do not have the option of taking and storing your own photos of wildflower sightings. Our researched showed that there is an interest in this type of feature.</a:t>
            </a:r>
          </a:p>
          <a:p>
            <a:pPr lvl="0" rtl="0">
              <a:lnSpc>
                <a:spcPct val="115000"/>
              </a:lnSpc>
              <a:spcBef>
                <a:spcPts val="0"/>
              </a:spcBef>
              <a:buNone/>
            </a:pPr>
            <a:endParaRPr>
              <a:solidFill>
                <a:schemeClr val="dk1"/>
              </a:solidFill>
            </a:endParaRPr>
          </a:p>
          <a:p>
            <a:pPr lvl="0" rtl="0">
              <a:spcBef>
                <a:spcPts val="0"/>
              </a:spcBef>
              <a:buNone/>
            </a:pPr>
            <a:endParaRPr/>
          </a:p>
        </p:txBody>
      </p:sp>
      <p:sp>
        <p:nvSpPr>
          <p:cNvPr id="207" name="Shape 2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Shape 221"/>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lnSpc>
                <a:spcPct val="115000"/>
              </a:lnSpc>
              <a:spcBef>
                <a:spcPts val="0"/>
              </a:spcBef>
              <a:buNone/>
            </a:pPr>
            <a:r>
              <a:rPr lang="en">
                <a:solidFill>
                  <a:schemeClr val="dk1"/>
                </a:solidFill>
              </a:rPr>
              <a:t>Justification: Although the image recognition is the main identification technique, we felt that have this option as a failsafe was necessary. </a:t>
            </a:r>
          </a:p>
          <a:p>
            <a:pPr lvl="0" rtl="0">
              <a:lnSpc>
                <a:spcPct val="115000"/>
              </a:lnSpc>
              <a:spcBef>
                <a:spcPts val="0"/>
              </a:spcBef>
              <a:buNone/>
            </a:pPr>
            <a:endParaRPr>
              <a:solidFill>
                <a:schemeClr val="dk1"/>
              </a:solidFill>
            </a:endParaRPr>
          </a:p>
          <a:p>
            <a:pPr lvl="0" rtl="0">
              <a:lnSpc>
                <a:spcPct val="115000"/>
              </a:lnSpc>
              <a:spcBef>
                <a:spcPts val="0"/>
              </a:spcBef>
              <a:buNone/>
            </a:pPr>
            <a:endParaRPr>
              <a:solidFill>
                <a:schemeClr val="dk1"/>
              </a:solidFill>
            </a:endParaRPr>
          </a:p>
          <a:p>
            <a:pPr lvl="0" rtl="0">
              <a:spcBef>
                <a:spcPts val="0"/>
              </a:spcBef>
              <a:buNone/>
            </a:pPr>
            <a:endParaRPr/>
          </a:p>
        </p:txBody>
      </p:sp>
      <p:sp>
        <p:nvSpPr>
          <p:cNvPr id="222" name="Shape 2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Shape 236"/>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lnSpc>
                <a:spcPct val="115000"/>
              </a:lnSpc>
              <a:spcBef>
                <a:spcPts val="0"/>
              </a:spcBef>
              <a:buNone/>
            </a:pPr>
            <a:endParaRPr dirty="0">
              <a:solidFill>
                <a:schemeClr val="dk1"/>
              </a:solidFill>
            </a:endParaRPr>
          </a:p>
          <a:p>
            <a:pPr lvl="0" rtl="0">
              <a:lnSpc>
                <a:spcPct val="115000"/>
              </a:lnSpc>
              <a:spcBef>
                <a:spcPts val="0"/>
              </a:spcBef>
              <a:buNone/>
            </a:pPr>
            <a:endParaRPr dirty="0">
              <a:solidFill>
                <a:schemeClr val="dk1"/>
              </a:solidFill>
            </a:endParaRPr>
          </a:p>
          <a:p>
            <a:pPr lvl="0" rtl="0">
              <a:spcBef>
                <a:spcPts val="0"/>
              </a:spcBef>
              <a:buNone/>
            </a:pPr>
            <a:endParaRPr dirty="0"/>
          </a:p>
        </p:txBody>
      </p:sp>
      <p:sp>
        <p:nvSpPr>
          <p:cNvPr id="237" name="Shape 23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47673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Shape 253"/>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r>
              <a:rPr lang="en-CA" dirty="0"/>
              <a:t>Level 4 issues. Highest severity. Must fix. </a:t>
            </a:r>
          </a:p>
          <a:p>
            <a:pPr lvl="0" rtl="0">
              <a:spcBef>
                <a:spcPts val="0"/>
              </a:spcBef>
              <a:buNone/>
            </a:pPr>
            <a:r>
              <a:rPr lang="en-CA" dirty="0"/>
              <a:t>1. No close or exit or back button if user didn’t want to add to collection or has</a:t>
            </a:r>
            <a:r>
              <a:rPr lang="en-CA" baseline="0" dirty="0"/>
              <a:t> decided they don’t want to anymore</a:t>
            </a:r>
            <a:endParaRPr lang="en-CA" dirty="0"/>
          </a:p>
          <a:p>
            <a:pPr lvl="0" rtl="0">
              <a:spcBef>
                <a:spcPts val="0"/>
              </a:spcBef>
              <a:buNone/>
            </a:pPr>
            <a:r>
              <a:rPr lang="en-CA" dirty="0"/>
              <a:t>2. No back button so user cannot</a:t>
            </a:r>
            <a:r>
              <a:rPr lang="en-CA" baseline="0" dirty="0"/>
              <a:t> go back to the results if misidentified</a:t>
            </a:r>
            <a:endParaRPr lang="en-CA" dirty="0"/>
          </a:p>
          <a:p>
            <a:pPr lvl="0" rtl="0">
              <a:spcBef>
                <a:spcPts val="0"/>
              </a:spcBef>
              <a:buNone/>
            </a:pPr>
            <a:r>
              <a:rPr lang="en-CA" dirty="0"/>
              <a:t>3.</a:t>
            </a:r>
            <a:r>
              <a:rPr lang="en-CA" baseline="0" dirty="0"/>
              <a:t> Text drop downs cover back button so user can not exit screen</a:t>
            </a:r>
            <a:endParaRPr dirty="0"/>
          </a:p>
        </p:txBody>
      </p:sp>
      <p:sp>
        <p:nvSpPr>
          <p:cNvPr id="254" name="Shape 2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875309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Shape 266"/>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CA" dirty="0"/>
              <a:t>1. Scrolling ability</a:t>
            </a:r>
            <a:r>
              <a:rPr lang="en-CA" baseline="0" dirty="0"/>
              <a:t> is not visible to user</a:t>
            </a:r>
            <a:endParaRPr lang="en-CA" dirty="0"/>
          </a:p>
          <a:p>
            <a:pPr lvl="0">
              <a:spcBef>
                <a:spcPts val="0"/>
              </a:spcBef>
              <a:buNone/>
            </a:pPr>
            <a:r>
              <a:rPr lang="en-CA" dirty="0"/>
              <a:t>2. Green square</a:t>
            </a:r>
            <a:r>
              <a:rPr lang="en-CA" baseline="0" dirty="0"/>
              <a:t> still stays around image even after the image has been taken indicating the user can still take photos while it’s analyzing. Needs flash buttons.</a:t>
            </a:r>
            <a:endParaRPr lang="en-CA" dirty="0"/>
          </a:p>
          <a:p>
            <a:pPr lvl="0">
              <a:spcBef>
                <a:spcPts val="0"/>
              </a:spcBef>
              <a:buNone/>
            </a:pPr>
            <a:r>
              <a:rPr lang="en-CA" dirty="0"/>
              <a:t>3. Only one photo. Have multiple photos for user to look though</a:t>
            </a:r>
            <a:endParaRPr dirty="0"/>
          </a:p>
        </p:txBody>
      </p:sp>
      <p:sp>
        <p:nvSpPr>
          <p:cNvPr id="267" name="Shape 2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31407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r>
              <a:rPr lang="en-CA" dirty="0"/>
              <a:t>1.</a:t>
            </a:r>
            <a:r>
              <a:rPr lang="en-CA" baseline="0" dirty="0"/>
              <a:t> Three circles under image indicate</a:t>
            </a:r>
            <a:r>
              <a:rPr lang="en-CA" dirty="0"/>
              <a:t> image swiping but have to click instead.</a:t>
            </a:r>
          </a:p>
          <a:p>
            <a:pPr lvl="0" rtl="0">
              <a:spcBef>
                <a:spcPts val="0"/>
              </a:spcBef>
              <a:buNone/>
            </a:pPr>
            <a:r>
              <a:rPr lang="en-CA" dirty="0"/>
              <a:t>2. Not clear</a:t>
            </a:r>
            <a:r>
              <a:rPr lang="en-CA" baseline="0" dirty="0"/>
              <a:t> how to add, alter or delete images</a:t>
            </a:r>
            <a:endParaRPr lang="en-CA" dirty="0"/>
          </a:p>
          <a:p>
            <a:pPr lvl="0" rtl="0">
              <a:spcBef>
                <a:spcPts val="0"/>
              </a:spcBef>
              <a:buNone/>
            </a:pPr>
            <a:r>
              <a:rPr lang="en-CA" dirty="0"/>
              <a:t>3. Not clear that you can</a:t>
            </a:r>
            <a:r>
              <a:rPr lang="en-CA" baseline="0" dirty="0"/>
              <a:t> click on the image and the I button and that they take you to two different places</a:t>
            </a:r>
            <a:endParaRPr dirty="0"/>
          </a:p>
        </p:txBody>
      </p:sp>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131736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Shape 292"/>
          <p:cNvSpPr txBox="1">
            <a:spLocks noGrp="1"/>
          </p:cNvSpPr>
          <p:nvPr>
            <p:ph type="body" idx="1"/>
          </p:nvPr>
        </p:nvSpPr>
        <p:spPr>
          <a:xfrm>
            <a:off x="685800" y="4343400"/>
            <a:ext cx="5486400" cy="4114800"/>
          </a:xfrm>
          <a:prstGeom prst="rect">
            <a:avLst/>
          </a:prstGeom>
          <a:noFill/>
          <a:ln>
            <a:noFill/>
          </a:ln>
        </p:spPr>
        <p:txBody>
          <a:bodyPr lIns="91425" tIns="91425" rIns="91425" bIns="91425" anchor="ctr" anchorCtr="0">
            <a:noAutofit/>
          </a:bodyPr>
          <a:lstStyle/>
          <a:p>
            <a:pPr lvl="0" rtl="0">
              <a:spcBef>
                <a:spcPts val="0"/>
              </a:spcBef>
              <a:buNone/>
            </a:pPr>
            <a:r>
              <a:rPr lang="en-CA" dirty="0"/>
              <a:t>1. Settings</a:t>
            </a:r>
            <a:r>
              <a:rPr lang="en-CA" baseline="0" dirty="0"/>
              <a:t> button on right hand side instead of left. Also three line bar does not mean settings in the real world. Usually drop down menu instead</a:t>
            </a:r>
            <a:endParaRPr lang="en-CA" dirty="0"/>
          </a:p>
          <a:p>
            <a:pPr lvl="0" rtl="0">
              <a:spcBef>
                <a:spcPts val="0"/>
              </a:spcBef>
              <a:buNone/>
            </a:pPr>
            <a:r>
              <a:rPr lang="en-CA" dirty="0"/>
              <a:t>2. Little icons not fully</a:t>
            </a:r>
            <a:r>
              <a:rPr lang="en-CA" baseline="0" dirty="0"/>
              <a:t> clear what they do. </a:t>
            </a:r>
            <a:endParaRPr lang="en-CA" dirty="0"/>
          </a:p>
          <a:p>
            <a:pPr lvl="0" rtl="0">
              <a:spcBef>
                <a:spcPts val="0"/>
              </a:spcBef>
              <a:buNone/>
            </a:pPr>
            <a:endParaRPr dirty="0"/>
          </a:p>
        </p:txBody>
      </p:sp>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01329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CA" dirty="0"/>
              <a:t>When you just want to see what’s on the map</a:t>
            </a:r>
            <a:r>
              <a:rPr lang="en-CA" baseline="0" dirty="0"/>
              <a:t> where you are standing</a:t>
            </a:r>
            <a:endParaRPr dirty="0"/>
          </a:p>
        </p:txBody>
      </p:sp>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Shape 155"/>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19668"/>
                </a:solidFill>
                <a:latin typeface="Arial" panose="020B0604020202020204" pitchFamily="34" charset="0"/>
                <a:cs typeface="Arial" panose="020B0604020202020204" pitchFamily="34" charset="0"/>
              </a:rPr>
              <a:t>design a system that allows people to identify wildflowers they come across, and keep track of them</a:t>
            </a:r>
            <a:endParaRPr lang="en" dirty="0">
              <a:solidFill>
                <a:srgbClr val="319668"/>
              </a:solidFill>
              <a:latin typeface="Arial" panose="020B0604020202020204" pitchFamily="34" charset="0"/>
              <a:cs typeface="Arial" panose="020B0604020202020204" pitchFamily="34" charset="0"/>
            </a:endParaRPr>
          </a:p>
          <a:p>
            <a:pPr lvl="0">
              <a:spcBef>
                <a:spcPts val="0"/>
              </a:spcBef>
              <a:buNone/>
            </a:pPr>
            <a:endParaRPr dirty="0"/>
          </a:p>
        </p:txBody>
      </p:sp>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84906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CA" dirty="0"/>
              <a:t>Browsing</a:t>
            </a:r>
            <a:r>
              <a:rPr lang="en-CA" baseline="0" dirty="0"/>
              <a:t> the database, sorting by name, characteristics, accessing the description page</a:t>
            </a:r>
            <a:endParaRPr dirty="0"/>
          </a:p>
        </p:txBody>
      </p:sp>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934550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CA" dirty="0"/>
              <a:t>Settings,</a:t>
            </a:r>
            <a:r>
              <a:rPr lang="en-CA" baseline="0" dirty="0"/>
              <a:t> including creating/ editing profile. Also implement all fixes for the issues we determined in the heuristics evaluations</a:t>
            </a:r>
            <a:endParaRPr dirty="0"/>
          </a:p>
        </p:txBody>
      </p:sp>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6537089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Shape 141"/>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a:t>Probably late elementary school age and up</a:t>
            </a:r>
          </a:p>
          <a:p>
            <a:pPr lvl="0">
              <a:spcBef>
                <a:spcPts val="0"/>
              </a:spcBef>
              <a:buNone/>
            </a:pPr>
            <a:r>
              <a:rPr lang="en-US" dirty="0"/>
              <a:t>Assume no prior scientific knowledge</a:t>
            </a:r>
            <a:endParaRPr dirty="0"/>
          </a:p>
        </p:txBody>
      </p:sp>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21994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177685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621609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33968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r>
              <a:rPr lang="en-US" dirty="0"/>
              <a:t>Sometimes identifying a flower just comes down to “this seems close enough”</a:t>
            </a:r>
          </a:p>
          <a:p>
            <a:pPr lvl="0">
              <a:spcBef>
                <a:spcPts val="0"/>
              </a:spcBef>
              <a:buNone/>
            </a:pPr>
            <a:r>
              <a:rPr lang="en-US" dirty="0"/>
              <a:t>Alphabetical or categories makes it hard to find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srgbClr val="319668"/>
                </a:solidFill>
                <a:latin typeface="+mn-lt"/>
                <a:ea typeface="Arial"/>
                <a:cs typeface="Arial"/>
                <a:sym typeface="Arial"/>
              </a:rPr>
              <a:t>Have to buy new edition of books to get new information</a:t>
            </a:r>
          </a:p>
          <a:p>
            <a:pPr lvl="0">
              <a:spcBef>
                <a:spcPts val="0"/>
              </a:spcBef>
              <a:buNone/>
            </a:pPr>
            <a:endParaRPr dirty="0"/>
          </a:p>
        </p:txBody>
      </p:sp>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2152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12742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Shape 162"/>
          <p:cNvSpPr txBox="1">
            <a:spLocks noGrp="1"/>
          </p:cNvSpPr>
          <p:nvPr>
            <p:ph type="body" idx="1"/>
          </p:nvPr>
        </p:nvSpPr>
        <p:spPr>
          <a:xfrm>
            <a:off x="685800" y="4343400"/>
            <a:ext cx="5486399" cy="4114800"/>
          </a:xfrm>
          <a:prstGeom prst="rect">
            <a:avLst/>
          </a:prstGeom>
          <a:noFill/>
          <a:ln>
            <a:noFill/>
          </a:ln>
        </p:spPr>
        <p:txBody>
          <a:bodyPr lIns="91425" tIns="91425" rIns="91425" bIns="91425" anchor="ctr" anchorCtr="0">
            <a:noAutofit/>
          </a:bodyPr>
          <a:lstStyle/>
          <a:p>
            <a:pPr lvl="0">
              <a:spcBef>
                <a:spcPts val="0"/>
              </a:spcBef>
              <a:buNone/>
            </a:pPr>
            <a:endParaRPr dirty="0"/>
          </a:p>
        </p:txBody>
      </p:sp>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94440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56"/>
        <p:cNvGrpSpPr/>
        <p:nvPr/>
      </p:nvGrpSpPr>
      <p:grpSpPr>
        <a:xfrm>
          <a:off x="0" y="0"/>
          <a:ext cx="0" cy="0"/>
          <a:chOff x="0" y="0"/>
          <a:chExt cx="0" cy="0"/>
        </a:xfrm>
      </p:grpSpPr>
      <p:sp>
        <p:nvSpPr>
          <p:cNvPr id="57" name="Shape 57"/>
          <p:cNvSpPr txBox="1">
            <a:spLocks noGrp="1"/>
          </p:cNvSpPr>
          <p:nvPr>
            <p:ph type="ctrTitle"/>
          </p:nvPr>
        </p:nvSpPr>
        <p:spPr>
          <a:xfrm>
            <a:off x="1143000" y="841772"/>
            <a:ext cx="6858000" cy="1790700"/>
          </a:xfrm>
          <a:prstGeom prst="rect">
            <a:avLst/>
          </a:prstGeom>
          <a:noFill/>
          <a:ln>
            <a:noFill/>
          </a:ln>
        </p:spPr>
        <p:txBody>
          <a:bodyPr lIns="68575" tIns="68575" rIns="68575" bIns="68575" anchor="b" anchorCtr="0"/>
          <a:lstStyle>
            <a:lvl1pPr marL="0" marR="0" lvl="0" indent="0" algn="ctr"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58" name="Shape 58"/>
          <p:cNvSpPr txBox="1">
            <a:spLocks noGrp="1"/>
          </p:cNvSpPr>
          <p:nvPr>
            <p:ph type="subTitle" idx="1"/>
          </p:nvPr>
        </p:nvSpPr>
        <p:spPr>
          <a:xfrm>
            <a:off x="1143000" y="2701528"/>
            <a:ext cx="6858000" cy="1241821"/>
          </a:xfrm>
          <a:prstGeom prst="rect">
            <a:avLst/>
          </a:prstGeom>
          <a:noFill/>
          <a:ln>
            <a:noFill/>
          </a:ln>
        </p:spPr>
        <p:txBody>
          <a:bodyPr lIns="68575" tIns="68575" rIns="68575" bIns="68575" anchor="t" anchorCtr="0"/>
          <a:lstStyle>
            <a:lvl1pPr marL="0" marR="0" lvl="0" indent="0" algn="ctr" rtl="0">
              <a:lnSpc>
                <a:spcPct val="90000"/>
              </a:lnSpc>
              <a:spcBef>
                <a:spcPts val="800"/>
              </a:spcBef>
              <a:buClr>
                <a:schemeClr val="dk1"/>
              </a:buClr>
              <a:buFont typeface="Arial"/>
              <a:buNone/>
              <a:defRPr sz="1800" b="0" i="0" u="none" strike="noStrike" cap="none">
                <a:solidFill>
                  <a:schemeClr val="dk1"/>
                </a:solidFill>
                <a:latin typeface="Calibri"/>
                <a:ea typeface="Calibri"/>
                <a:cs typeface="Calibri"/>
                <a:sym typeface="Calibri"/>
              </a:defRPr>
            </a:lvl1pPr>
            <a:lvl2pPr marL="342900" marR="0" lvl="1" indent="0" algn="ctr" rtl="0">
              <a:lnSpc>
                <a:spcPct val="90000"/>
              </a:lnSpc>
              <a:spcBef>
                <a:spcPts val="400"/>
              </a:spcBef>
              <a:buClr>
                <a:schemeClr val="dk1"/>
              </a:buClr>
              <a:buFont typeface="Arial"/>
              <a:buNone/>
              <a:defRPr sz="1500" b="0" i="0" u="none" strike="noStrike" cap="none">
                <a:solidFill>
                  <a:schemeClr val="dk1"/>
                </a:solidFill>
                <a:latin typeface="Calibri"/>
                <a:ea typeface="Calibri"/>
                <a:cs typeface="Calibri"/>
                <a:sym typeface="Calibri"/>
              </a:defRPr>
            </a:lvl2pPr>
            <a:lvl3pPr marL="685800" marR="0" lvl="2" indent="0" algn="ctr" rtl="0">
              <a:lnSpc>
                <a:spcPct val="90000"/>
              </a:lnSpc>
              <a:spcBef>
                <a:spcPts val="400"/>
              </a:spcBef>
              <a:buClr>
                <a:schemeClr val="dk1"/>
              </a:buClr>
              <a:buFont typeface="Arial"/>
              <a:buNone/>
              <a:defRPr sz="1400" b="0" i="0" u="none" strike="noStrike" cap="none">
                <a:solidFill>
                  <a:schemeClr val="dk1"/>
                </a:solidFill>
                <a:latin typeface="Calibri"/>
                <a:ea typeface="Calibri"/>
                <a:cs typeface="Calibri"/>
                <a:sym typeface="Calibri"/>
              </a:defRPr>
            </a:lvl3pPr>
            <a:lvl4pPr marL="1028700" marR="0" lvl="3"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4pPr>
            <a:lvl5pPr marL="1371600" marR="0" lvl="4"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5pPr>
            <a:lvl6pPr marL="1714500" marR="0" lvl="5"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6pPr>
            <a:lvl7pPr marL="2057400" marR="0" lvl="6"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7pPr>
            <a:lvl8pPr marL="2400300" marR="0" lvl="7"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8pPr>
            <a:lvl9pPr marL="2743200" marR="0" lvl="8" indent="0" algn="ctr" rtl="0">
              <a:lnSpc>
                <a:spcPct val="90000"/>
              </a:lnSpc>
              <a:spcBef>
                <a:spcPts val="400"/>
              </a:spcBef>
              <a:buClr>
                <a:schemeClr val="dk1"/>
              </a:buClr>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59" name="Shape 59"/>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60" name="Shape 60"/>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62"/>
        <p:cNvGrpSpPr/>
        <p:nvPr/>
      </p:nvGrpSpPr>
      <p:grpSpPr>
        <a:xfrm>
          <a:off x="0" y="0"/>
          <a:ext cx="0" cy="0"/>
          <a:chOff x="0" y="0"/>
          <a:chExt cx="0" cy="0"/>
        </a:xfrm>
      </p:grpSpPr>
      <p:sp>
        <p:nvSpPr>
          <p:cNvPr id="63" name="Shape 63"/>
          <p:cNvSpPr txBox="1">
            <a:spLocks noGrp="1"/>
          </p:cNvSpPr>
          <p:nvPr>
            <p:ph type="title"/>
          </p:nvPr>
        </p:nvSpPr>
        <p:spPr>
          <a:xfrm>
            <a:off x="62865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64" name="Shape 64"/>
          <p:cNvSpPr txBox="1">
            <a:spLocks noGrp="1"/>
          </p:cNvSpPr>
          <p:nvPr>
            <p:ph type="body" idx="1"/>
          </p:nvPr>
        </p:nvSpPr>
        <p:spPr>
          <a:xfrm>
            <a:off x="628650" y="1369218"/>
            <a:ext cx="7886699" cy="3263503"/>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65" name="Shape 65"/>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66" name="Shape 66"/>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67" name="Shape 67"/>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23887" y="1282303"/>
            <a:ext cx="7886699" cy="2139552"/>
          </a:xfrm>
          <a:prstGeom prst="rect">
            <a:avLst/>
          </a:prstGeom>
          <a:noFill/>
          <a:ln>
            <a:noFill/>
          </a:ln>
        </p:spPr>
        <p:txBody>
          <a:bodyPr lIns="68575" tIns="68575" rIns="68575" bIns="68575" anchor="b" anchorCtr="0"/>
          <a:lstStyle>
            <a:lvl1pPr marL="0" marR="0" lvl="0" indent="0" algn="l" rtl="0">
              <a:lnSpc>
                <a:spcPct val="90000"/>
              </a:lnSpc>
              <a:spcBef>
                <a:spcPts val="0"/>
              </a:spcBef>
              <a:buClr>
                <a:schemeClr val="dk1"/>
              </a:buClr>
              <a:buFont typeface="Calibri"/>
              <a:buNone/>
              <a:defRPr sz="45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70" name="Shape 70"/>
          <p:cNvSpPr txBox="1">
            <a:spLocks noGrp="1"/>
          </p:cNvSpPr>
          <p:nvPr>
            <p:ph type="body" idx="1"/>
          </p:nvPr>
        </p:nvSpPr>
        <p:spPr>
          <a:xfrm>
            <a:off x="623887" y="3442097"/>
            <a:ext cx="7886699" cy="1125140"/>
          </a:xfrm>
          <a:prstGeom prst="rect">
            <a:avLst/>
          </a:prstGeom>
          <a:noFill/>
          <a:ln>
            <a:noFill/>
          </a:ln>
        </p:spPr>
        <p:txBody>
          <a:bodyPr lIns="68575" tIns="68575" rIns="68575" bIns="68575" anchor="t" anchorCtr="0"/>
          <a:lstStyle>
            <a:lvl1pPr marL="0" marR="0" lvl="0" indent="0" algn="l" rtl="0">
              <a:lnSpc>
                <a:spcPct val="90000"/>
              </a:lnSpc>
              <a:spcBef>
                <a:spcPts val="800"/>
              </a:spcBef>
              <a:buClr>
                <a:srgbClr val="888888"/>
              </a:buClr>
              <a:buFont typeface="Arial"/>
              <a:buNone/>
              <a:defRPr sz="1800" b="0" i="0" u="none" strike="noStrike" cap="none">
                <a:solidFill>
                  <a:srgbClr val="888888"/>
                </a:solidFill>
                <a:latin typeface="Calibri"/>
                <a:ea typeface="Calibri"/>
                <a:cs typeface="Calibri"/>
                <a:sym typeface="Calibri"/>
              </a:defRPr>
            </a:lvl1pPr>
            <a:lvl2pPr marL="342900" marR="0" lvl="1" indent="0" algn="l" rtl="0">
              <a:lnSpc>
                <a:spcPct val="90000"/>
              </a:lnSpc>
              <a:spcBef>
                <a:spcPts val="400"/>
              </a:spcBef>
              <a:buClr>
                <a:srgbClr val="888888"/>
              </a:buClr>
              <a:buFont typeface="Arial"/>
              <a:buNone/>
              <a:defRPr sz="1500" b="0" i="0" u="none" strike="noStrike" cap="none">
                <a:solidFill>
                  <a:srgbClr val="888888"/>
                </a:solidFill>
                <a:latin typeface="Calibri"/>
                <a:ea typeface="Calibri"/>
                <a:cs typeface="Calibri"/>
                <a:sym typeface="Calibri"/>
              </a:defRPr>
            </a:lvl2pPr>
            <a:lvl3pPr marL="685800" marR="0" lvl="2" indent="0" algn="l" rtl="0">
              <a:lnSpc>
                <a:spcPct val="90000"/>
              </a:lnSpc>
              <a:spcBef>
                <a:spcPts val="400"/>
              </a:spcBef>
              <a:buClr>
                <a:srgbClr val="888888"/>
              </a:buClr>
              <a:buFont typeface="Arial"/>
              <a:buNone/>
              <a:defRPr sz="1400" b="0" i="0" u="none" strike="noStrike" cap="none">
                <a:solidFill>
                  <a:srgbClr val="888888"/>
                </a:solidFill>
                <a:latin typeface="Calibri"/>
                <a:ea typeface="Calibri"/>
                <a:cs typeface="Calibri"/>
                <a:sym typeface="Calibri"/>
              </a:defRPr>
            </a:lvl3pPr>
            <a:lvl4pPr marL="1028700" marR="0" lvl="3"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4pPr>
            <a:lvl5pPr marL="1371600" marR="0" lvl="4"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5pPr>
            <a:lvl6pPr marL="1714500" marR="0" lvl="5"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6pPr>
            <a:lvl7pPr marL="2057400" marR="0" lvl="6"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7pPr>
            <a:lvl8pPr marL="2400300" marR="0" lvl="7"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8pPr>
            <a:lvl9pPr marL="2743200" marR="0" lvl="8" indent="0" algn="l" rtl="0">
              <a:lnSpc>
                <a:spcPct val="90000"/>
              </a:lnSpc>
              <a:spcBef>
                <a:spcPts val="400"/>
              </a:spcBef>
              <a:buClr>
                <a:srgbClr val="888888"/>
              </a:buClr>
              <a:buFont typeface="Arial"/>
              <a:buNone/>
              <a:defRPr sz="1200" b="0" i="0" u="none" strike="noStrike" cap="none">
                <a:solidFill>
                  <a:srgbClr val="888888"/>
                </a:solidFill>
                <a:latin typeface="Calibri"/>
                <a:ea typeface="Calibri"/>
                <a:cs typeface="Calibri"/>
                <a:sym typeface="Calibri"/>
              </a:defRPr>
            </a:lvl9pPr>
          </a:lstStyle>
          <a:p>
            <a:endParaRPr/>
          </a:p>
        </p:txBody>
      </p:sp>
      <p:sp>
        <p:nvSpPr>
          <p:cNvPr id="71" name="Shape 71"/>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72" name="Shape 72"/>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73" name="Shape 73"/>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62865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76" name="Shape 76"/>
          <p:cNvSpPr txBox="1">
            <a:spLocks noGrp="1"/>
          </p:cNvSpPr>
          <p:nvPr>
            <p:ph type="body" idx="1"/>
          </p:nvPr>
        </p:nvSpPr>
        <p:spPr>
          <a:xfrm>
            <a:off x="628650" y="1369218"/>
            <a:ext cx="3886200" cy="3263503"/>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7" name="Shape 77"/>
          <p:cNvSpPr txBox="1">
            <a:spLocks noGrp="1"/>
          </p:cNvSpPr>
          <p:nvPr>
            <p:ph type="body" idx="2"/>
          </p:nvPr>
        </p:nvSpPr>
        <p:spPr>
          <a:xfrm>
            <a:off x="4629150" y="1369218"/>
            <a:ext cx="3886200" cy="3263503"/>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78" name="Shape 78"/>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79" name="Shape 79"/>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62984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83" name="Shape 83"/>
          <p:cNvSpPr txBox="1">
            <a:spLocks noGrp="1"/>
          </p:cNvSpPr>
          <p:nvPr>
            <p:ph type="body" idx="1"/>
          </p:nvPr>
        </p:nvSpPr>
        <p:spPr>
          <a:xfrm>
            <a:off x="629840" y="1260872"/>
            <a:ext cx="3868340" cy="617934"/>
          </a:xfrm>
          <a:prstGeom prst="rect">
            <a:avLst/>
          </a:prstGeom>
          <a:noFill/>
          <a:ln>
            <a:noFill/>
          </a:ln>
        </p:spPr>
        <p:txBody>
          <a:bodyPr lIns="68575" tIns="68575" rIns="68575" bIns="68575" anchor="b" anchorCtr="0"/>
          <a:lstStyle>
            <a:lvl1pPr marL="0" marR="0" lvl="0" indent="0" algn="l" rtl="0">
              <a:lnSpc>
                <a:spcPct val="90000"/>
              </a:lnSpc>
              <a:spcBef>
                <a:spcPts val="800"/>
              </a:spcBef>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1400" b="1"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84" name="Shape 84"/>
          <p:cNvSpPr txBox="1">
            <a:spLocks noGrp="1"/>
          </p:cNvSpPr>
          <p:nvPr>
            <p:ph type="body" idx="2"/>
          </p:nvPr>
        </p:nvSpPr>
        <p:spPr>
          <a:xfrm>
            <a:off x="629840" y="1878806"/>
            <a:ext cx="3868340" cy="2763441"/>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5" name="Shape 85"/>
          <p:cNvSpPr txBox="1">
            <a:spLocks noGrp="1"/>
          </p:cNvSpPr>
          <p:nvPr>
            <p:ph type="body" idx="3"/>
          </p:nvPr>
        </p:nvSpPr>
        <p:spPr>
          <a:xfrm>
            <a:off x="4629150" y="1260872"/>
            <a:ext cx="3887390" cy="617934"/>
          </a:xfrm>
          <a:prstGeom prst="rect">
            <a:avLst/>
          </a:prstGeom>
          <a:noFill/>
          <a:ln>
            <a:noFill/>
          </a:ln>
        </p:spPr>
        <p:txBody>
          <a:bodyPr lIns="68575" tIns="68575" rIns="68575" bIns="68575" anchor="b" anchorCtr="0"/>
          <a:lstStyle>
            <a:lvl1pPr marL="0" marR="0" lvl="0" indent="0" algn="l" rtl="0">
              <a:lnSpc>
                <a:spcPct val="90000"/>
              </a:lnSpc>
              <a:spcBef>
                <a:spcPts val="800"/>
              </a:spcBef>
              <a:buClr>
                <a:schemeClr val="dk1"/>
              </a:buClr>
              <a:buFont typeface="Arial"/>
              <a:buNone/>
              <a:defRPr sz="1800" b="1"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500" b="1"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1400" b="1"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86" name="Shape 86"/>
          <p:cNvSpPr txBox="1">
            <a:spLocks noGrp="1"/>
          </p:cNvSpPr>
          <p:nvPr>
            <p:ph type="body" idx="4"/>
          </p:nvPr>
        </p:nvSpPr>
        <p:spPr>
          <a:xfrm>
            <a:off x="4629150" y="1878806"/>
            <a:ext cx="3887390" cy="2763441"/>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87" name="Shape 87"/>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88" name="Shape 88"/>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89" name="Shape 89"/>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62865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92" name="Shape 92"/>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93" name="Shape 93"/>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94" name="Shape 94"/>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95"/>
        <p:cNvGrpSpPr/>
        <p:nvPr/>
      </p:nvGrpSpPr>
      <p:grpSpPr>
        <a:xfrm>
          <a:off x="0" y="0"/>
          <a:ext cx="0" cy="0"/>
          <a:chOff x="0" y="0"/>
          <a:chExt cx="0" cy="0"/>
        </a:xfrm>
      </p:grpSpPr>
      <p:sp>
        <p:nvSpPr>
          <p:cNvPr id="96" name="Shape 96"/>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97" name="Shape 97"/>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98" name="Shape 98"/>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629840" y="342900"/>
            <a:ext cx="2949177" cy="1200149"/>
          </a:xfrm>
          <a:prstGeom prst="rect">
            <a:avLst/>
          </a:prstGeom>
          <a:noFill/>
          <a:ln>
            <a:noFill/>
          </a:ln>
        </p:spPr>
        <p:txBody>
          <a:bodyPr lIns="68575" tIns="68575" rIns="68575" bIns="6857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01" name="Shape 101"/>
          <p:cNvSpPr txBox="1">
            <a:spLocks noGrp="1"/>
          </p:cNvSpPr>
          <p:nvPr>
            <p:ph type="body" idx="1"/>
          </p:nvPr>
        </p:nvSpPr>
        <p:spPr>
          <a:xfrm>
            <a:off x="3887390" y="740568"/>
            <a:ext cx="4629149" cy="3655218"/>
          </a:xfrm>
          <a:prstGeom prst="rect">
            <a:avLst/>
          </a:prstGeom>
          <a:noFill/>
          <a:ln>
            <a:noFill/>
          </a:ln>
        </p:spPr>
        <p:txBody>
          <a:bodyPr lIns="68575" tIns="68575" rIns="68575" bIns="68575" anchor="t" anchorCtr="0"/>
          <a:lstStyle>
            <a:lvl1pPr marL="177800" marR="0" lvl="0" indent="-25400" algn="l" rtl="0">
              <a:lnSpc>
                <a:spcPct val="90000"/>
              </a:lnSpc>
              <a:spcBef>
                <a:spcPts val="800"/>
              </a:spcBef>
              <a:buClr>
                <a:schemeClr val="dk1"/>
              </a:buClr>
              <a:buSzPct val="100000"/>
              <a:buFont typeface="Arial"/>
              <a:buChar char="•"/>
              <a:defRPr sz="2400" b="0" i="0" u="none" strike="noStrike" cap="none">
                <a:solidFill>
                  <a:schemeClr val="dk1"/>
                </a:solidFill>
                <a:latin typeface="Calibri"/>
                <a:ea typeface="Calibri"/>
                <a:cs typeface="Calibri"/>
                <a:sym typeface="Calibri"/>
              </a:defRPr>
            </a:lvl1pPr>
            <a:lvl2pPr marL="520700" marR="0" lvl="1" indent="-38100" algn="l" rtl="0">
              <a:lnSpc>
                <a:spcPct val="90000"/>
              </a:lnSpc>
              <a:spcBef>
                <a:spcPts val="4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2pPr>
            <a:lvl3pPr marL="863600" marR="0" lvl="2"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3pPr>
            <a:lvl4pPr marL="1206500" marR="0" lvl="3"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4pPr>
            <a:lvl5pPr marL="1549400" marR="0" lvl="4"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5pPr>
            <a:lvl6pPr marL="1892300" marR="0" lvl="5"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6pPr>
            <a:lvl7pPr marL="2235200" marR="0" lvl="6"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7pPr>
            <a:lvl8pPr marL="2578100" marR="0" lvl="7"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8pPr>
            <a:lvl9pPr marL="2921000" marR="0" lvl="8"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9pPr>
          </a:lstStyle>
          <a:p>
            <a:endParaRPr/>
          </a:p>
        </p:txBody>
      </p:sp>
      <p:sp>
        <p:nvSpPr>
          <p:cNvPr id="102" name="Shape 102"/>
          <p:cNvSpPr txBox="1">
            <a:spLocks noGrp="1"/>
          </p:cNvSpPr>
          <p:nvPr>
            <p:ph type="body" idx="2"/>
          </p:nvPr>
        </p:nvSpPr>
        <p:spPr>
          <a:xfrm>
            <a:off x="629840" y="1543050"/>
            <a:ext cx="2949177" cy="2858691"/>
          </a:xfrm>
          <a:prstGeom prst="rect">
            <a:avLst/>
          </a:prstGeom>
          <a:noFill/>
          <a:ln>
            <a:noFill/>
          </a:ln>
        </p:spPr>
        <p:txBody>
          <a:bodyPr lIns="68575" tIns="68575" rIns="68575" bIns="68575" anchor="t" anchorCtr="0"/>
          <a:lstStyle>
            <a:lvl1pPr marL="0" marR="0" lvl="0" indent="0" algn="l" rtl="0">
              <a:lnSpc>
                <a:spcPct val="90000"/>
              </a:lnSpc>
              <a:spcBef>
                <a:spcPts val="80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03" name="Shape 103"/>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04" name="Shape 104"/>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05" name="Shape 105"/>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629840" y="342900"/>
            <a:ext cx="2949177" cy="1200149"/>
          </a:xfrm>
          <a:prstGeom prst="rect">
            <a:avLst/>
          </a:prstGeom>
          <a:noFill/>
          <a:ln>
            <a:noFill/>
          </a:ln>
        </p:spPr>
        <p:txBody>
          <a:bodyPr lIns="68575" tIns="68575" rIns="68575" bIns="68575" anchor="b" anchorCtr="0"/>
          <a:lstStyle>
            <a:lvl1pPr marL="0" marR="0" lvl="0" indent="0" algn="l" rtl="0">
              <a:lnSpc>
                <a:spcPct val="90000"/>
              </a:lnSpc>
              <a:spcBef>
                <a:spcPts val="0"/>
              </a:spcBef>
              <a:buClr>
                <a:schemeClr val="dk1"/>
              </a:buClr>
              <a:buFont typeface="Calibri"/>
              <a:buNone/>
              <a:defRPr sz="24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08" name="Shape 108"/>
          <p:cNvSpPr>
            <a:spLocks noGrp="1"/>
          </p:cNvSpPr>
          <p:nvPr>
            <p:ph type="pic" idx="2"/>
          </p:nvPr>
        </p:nvSpPr>
        <p:spPr>
          <a:xfrm>
            <a:off x="3887390" y="740568"/>
            <a:ext cx="4629149" cy="3655218"/>
          </a:xfrm>
          <a:prstGeom prst="rect">
            <a:avLst/>
          </a:prstGeom>
          <a:noFill/>
          <a:ln>
            <a:noFill/>
          </a:ln>
        </p:spPr>
        <p:txBody>
          <a:bodyPr lIns="68575" tIns="68575" rIns="68575" bIns="68575" anchor="t" anchorCtr="0"/>
          <a:lstStyle>
            <a:lvl1pPr marL="0" marR="0" lvl="0" indent="0" algn="l" rtl="0">
              <a:lnSpc>
                <a:spcPct val="90000"/>
              </a:lnSpc>
              <a:spcBef>
                <a:spcPts val="800"/>
              </a:spcBef>
              <a:buClr>
                <a:schemeClr val="dk1"/>
              </a:buClr>
              <a:buSzPct val="45833"/>
              <a:buFont typeface="Arial"/>
              <a:buNone/>
              <a:defRPr sz="24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SzPct val="52380"/>
              <a:buFont typeface="Arial"/>
              <a:buNone/>
              <a:defRPr sz="2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SzPct val="61111"/>
              <a:buFont typeface="Arial"/>
              <a:buNone/>
              <a:defRPr sz="18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SzPct val="73333"/>
              <a:buFont typeface="Arial"/>
              <a:buNone/>
              <a:defRPr sz="1500" b="0" i="0" u="none" strike="noStrike" cap="none">
                <a:solidFill>
                  <a:schemeClr val="dk1"/>
                </a:solidFill>
                <a:latin typeface="Calibri"/>
                <a:ea typeface="Calibri"/>
                <a:cs typeface="Calibri"/>
                <a:sym typeface="Calibri"/>
              </a:defRPr>
            </a:lvl9pPr>
          </a:lstStyle>
          <a:p>
            <a:endParaRPr/>
          </a:p>
        </p:txBody>
      </p:sp>
      <p:sp>
        <p:nvSpPr>
          <p:cNvPr id="109" name="Shape 109"/>
          <p:cNvSpPr txBox="1">
            <a:spLocks noGrp="1"/>
          </p:cNvSpPr>
          <p:nvPr>
            <p:ph type="body" idx="1"/>
          </p:nvPr>
        </p:nvSpPr>
        <p:spPr>
          <a:xfrm>
            <a:off x="629840" y="1543050"/>
            <a:ext cx="2949177" cy="2858691"/>
          </a:xfrm>
          <a:prstGeom prst="rect">
            <a:avLst/>
          </a:prstGeom>
          <a:noFill/>
          <a:ln>
            <a:noFill/>
          </a:ln>
        </p:spPr>
        <p:txBody>
          <a:bodyPr lIns="68575" tIns="68575" rIns="68575" bIns="68575" anchor="t" anchorCtr="0"/>
          <a:lstStyle>
            <a:lvl1pPr marL="0" marR="0" lvl="0" indent="0" algn="l" rtl="0">
              <a:lnSpc>
                <a:spcPct val="90000"/>
              </a:lnSpc>
              <a:spcBef>
                <a:spcPts val="800"/>
              </a:spcBef>
              <a:buClr>
                <a:schemeClr val="dk1"/>
              </a:buClr>
              <a:buFont typeface="Arial"/>
              <a:buNone/>
              <a:defRPr sz="1200" b="0" i="0" u="none" strike="noStrike" cap="none">
                <a:solidFill>
                  <a:schemeClr val="dk1"/>
                </a:solidFill>
                <a:latin typeface="Calibri"/>
                <a:ea typeface="Calibri"/>
                <a:cs typeface="Calibri"/>
                <a:sym typeface="Calibri"/>
              </a:defRPr>
            </a:lvl1pPr>
            <a:lvl2pPr marL="342900" marR="0" lvl="1" indent="0" algn="l" rtl="0">
              <a:lnSpc>
                <a:spcPct val="90000"/>
              </a:lnSpc>
              <a:spcBef>
                <a:spcPts val="400"/>
              </a:spcBef>
              <a:buClr>
                <a:schemeClr val="dk1"/>
              </a:buClr>
              <a:buFont typeface="Arial"/>
              <a:buNone/>
              <a:defRPr sz="1100" b="0" i="0" u="none" strike="noStrike" cap="none">
                <a:solidFill>
                  <a:schemeClr val="dk1"/>
                </a:solidFill>
                <a:latin typeface="Calibri"/>
                <a:ea typeface="Calibri"/>
                <a:cs typeface="Calibri"/>
                <a:sym typeface="Calibri"/>
              </a:defRPr>
            </a:lvl2pPr>
            <a:lvl3pPr marL="685800" marR="0" lvl="2" indent="0" algn="l" rtl="0">
              <a:lnSpc>
                <a:spcPct val="90000"/>
              </a:lnSpc>
              <a:spcBef>
                <a:spcPts val="400"/>
              </a:spcBef>
              <a:buClr>
                <a:schemeClr val="dk1"/>
              </a:buClr>
              <a:buFont typeface="Arial"/>
              <a:buNone/>
              <a:defRPr sz="900" b="0" i="0" u="none" strike="noStrike" cap="none">
                <a:solidFill>
                  <a:schemeClr val="dk1"/>
                </a:solidFill>
                <a:latin typeface="Calibri"/>
                <a:ea typeface="Calibri"/>
                <a:cs typeface="Calibri"/>
                <a:sym typeface="Calibri"/>
              </a:defRPr>
            </a:lvl3pPr>
            <a:lvl4pPr marL="1028700" marR="0" lvl="3"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4pPr>
            <a:lvl5pPr marL="1371600" marR="0" lvl="4"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5pPr>
            <a:lvl6pPr marL="1714500" marR="0" lvl="5"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6pPr>
            <a:lvl7pPr marL="2057400" marR="0" lvl="6"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7pPr>
            <a:lvl8pPr marL="2400300" marR="0" lvl="7"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8pPr>
            <a:lvl9pPr marL="2743200" marR="0" lvl="8" indent="0" algn="l" rtl="0">
              <a:lnSpc>
                <a:spcPct val="90000"/>
              </a:lnSpc>
              <a:spcBef>
                <a:spcPts val="400"/>
              </a:spcBef>
              <a:buClr>
                <a:schemeClr val="dk1"/>
              </a:buClr>
              <a:buFont typeface="Arial"/>
              <a:buNone/>
              <a:defRPr sz="800" b="0" i="0" u="none" strike="noStrike" cap="none">
                <a:solidFill>
                  <a:schemeClr val="dk1"/>
                </a:solidFill>
                <a:latin typeface="Calibri"/>
                <a:ea typeface="Calibri"/>
                <a:cs typeface="Calibri"/>
                <a:sym typeface="Calibri"/>
              </a:defRPr>
            </a:lvl9pPr>
          </a:lstStyle>
          <a:p>
            <a:endParaRPr/>
          </a:p>
        </p:txBody>
      </p:sp>
      <p:sp>
        <p:nvSpPr>
          <p:cNvPr id="110" name="Shape 110"/>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11" name="Shape 111"/>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12" name="Shape 112"/>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13"/>
        <p:cNvGrpSpPr/>
        <p:nvPr/>
      </p:nvGrpSpPr>
      <p:grpSpPr>
        <a:xfrm>
          <a:off x="0" y="0"/>
          <a:ext cx="0" cy="0"/>
          <a:chOff x="0" y="0"/>
          <a:chExt cx="0" cy="0"/>
        </a:xfrm>
      </p:grpSpPr>
      <p:sp>
        <p:nvSpPr>
          <p:cNvPr id="114" name="Shape 114"/>
          <p:cNvSpPr txBox="1">
            <a:spLocks noGrp="1"/>
          </p:cNvSpPr>
          <p:nvPr>
            <p:ph type="title"/>
          </p:nvPr>
        </p:nvSpPr>
        <p:spPr>
          <a:xfrm>
            <a:off x="62865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15" name="Shape 115"/>
          <p:cNvSpPr txBox="1">
            <a:spLocks noGrp="1"/>
          </p:cNvSpPr>
          <p:nvPr>
            <p:ph type="body" idx="1"/>
          </p:nvPr>
        </p:nvSpPr>
        <p:spPr>
          <a:xfrm rot="5400000">
            <a:off x="2940248" y="-942379"/>
            <a:ext cx="3263503" cy="7886699"/>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16" name="Shape 116"/>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17" name="Shape 117"/>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18" name="Shape 118"/>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rot="5400000">
            <a:off x="5350073" y="1467445"/>
            <a:ext cx="4358878" cy="1971674"/>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Font typeface="Calibri"/>
              <a:buNone/>
              <a:defRPr sz="3300" b="0" i="0" u="none" strike="noStrike" cap="none">
                <a:solidFill>
                  <a:schemeClr val="dk1"/>
                </a:solidFill>
                <a:latin typeface="Calibri"/>
                <a:ea typeface="Calibri"/>
                <a:cs typeface="Calibri"/>
                <a:sym typeface="Calibri"/>
              </a:defRPr>
            </a:lvl1pPr>
            <a:lvl2pPr lvl="1" indent="0">
              <a:spcBef>
                <a:spcPts val="0"/>
              </a:spcBef>
              <a:buNone/>
              <a:defRPr sz="1400"/>
            </a:lvl2pPr>
            <a:lvl3pPr lvl="2" indent="0">
              <a:spcBef>
                <a:spcPts val="0"/>
              </a:spcBef>
              <a:buNone/>
              <a:defRPr sz="1400"/>
            </a:lvl3pPr>
            <a:lvl4pPr lvl="3" indent="0">
              <a:spcBef>
                <a:spcPts val="0"/>
              </a:spcBef>
              <a:buNone/>
              <a:defRPr sz="1400"/>
            </a:lvl4pPr>
            <a:lvl5pPr lvl="4" indent="0">
              <a:spcBef>
                <a:spcPts val="0"/>
              </a:spcBef>
              <a:buNone/>
              <a:defRPr sz="1400"/>
            </a:lvl5pPr>
            <a:lvl6pPr lvl="5" indent="0">
              <a:spcBef>
                <a:spcPts val="0"/>
              </a:spcBef>
              <a:buNone/>
              <a:defRPr sz="1400"/>
            </a:lvl6pPr>
            <a:lvl7pPr lvl="6" indent="0">
              <a:spcBef>
                <a:spcPts val="0"/>
              </a:spcBef>
              <a:buNone/>
              <a:defRPr sz="1400"/>
            </a:lvl7pPr>
            <a:lvl8pPr lvl="7" indent="0">
              <a:spcBef>
                <a:spcPts val="0"/>
              </a:spcBef>
              <a:buNone/>
              <a:defRPr sz="1400"/>
            </a:lvl8pPr>
            <a:lvl9pPr lvl="8" indent="0">
              <a:spcBef>
                <a:spcPts val="0"/>
              </a:spcBef>
              <a:buNone/>
              <a:defRPr sz="1400"/>
            </a:lvl9pPr>
          </a:lstStyle>
          <a:p>
            <a:endParaRPr/>
          </a:p>
        </p:txBody>
      </p:sp>
      <p:sp>
        <p:nvSpPr>
          <p:cNvPr id="121" name="Shape 121"/>
          <p:cNvSpPr txBox="1">
            <a:spLocks noGrp="1"/>
          </p:cNvSpPr>
          <p:nvPr>
            <p:ph type="body" idx="1"/>
          </p:nvPr>
        </p:nvSpPr>
        <p:spPr>
          <a:xfrm rot="5400000">
            <a:off x="1349573" y="-447079"/>
            <a:ext cx="4358878" cy="5800724"/>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22" name="Shape 122"/>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23" name="Shape 123"/>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None/>
              <a:defRPr sz="900">
                <a:solidFill>
                  <a:srgbClr val="888888"/>
                </a:solidFill>
                <a:latin typeface="Calibri"/>
                <a:ea typeface="Calibri"/>
                <a:cs typeface="Calibri"/>
                <a:sym typeface="Calibri"/>
              </a:defRPr>
            </a:lvl1pPr>
            <a:lvl2pPr marL="342900" marR="0" lvl="1" indent="0" algn="l" rtl="0">
              <a:spcBef>
                <a:spcPts val="0"/>
              </a:spcBef>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None/>
              <a:defRPr sz="1400" b="0" i="0" u="none" strike="noStrike" cap="none">
                <a:solidFill>
                  <a:schemeClr val="dk1"/>
                </a:solidFill>
                <a:latin typeface="Calibri"/>
                <a:ea typeface="Calibri"/>
                <a:cs typeface="Calibri"/>
                <a:sym typeface="Calibri"/>
              </a:defRPr>
            </a:lvl9pPr>
          </a:lstStyle>
          <a:p>
            <a:endParaRPr/>
          </a:p>
        </p:txBody>
      </p:sp>
      <p:sp>
        <p:nvSpPr>
          <p:cNvPr id="124" name="Shape 124"/>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a:solidFill>
                  <a:srgbClr val="888888"/>
                </a:solidFill>
                <a:latin typeface="Calibri"/>
                <a:ea typeface="Calibri"/>
                <a:cs typeface="Calibri"/>
                <a:sym typeface="Calibri"/>
              </a:rPr>
              <a:t>‹#›</a:t>
            </a:fld>
            <a:endParaRPr lang="en" sz="900">
              <a:solidFill>
                <a:srgbClr val="888888"/>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628650" y="273843"/>
            <a:ext cx="7886699" cy="994172"/>
          </a:xfrm>
          <a:prstGeom prst="rect">
            <a:avLst/>
          </a:prstGeom>
          <a:noFill/>
          <a:ln>
            <a:noFill/>
          </a:ln>
        </p:spPr>
        <p:txBody>
          <a:bodyPr lIns="68575" tIns="68575" rIns="68575" bIns="68575" anchor="ctr" anchorCtr="0"/>
          <a:lstStyle>
            <a:lvl1pPr marL="0" marR="0" lvl="0" indent="0" algn="l" rtl="0">
              <a:lnSpc>
                <a:spcPct val="90000"/>
              </a:lnSpc>
              <a:spcBef>
                <a:spcPts val="0"/>
              </a:spcBef>
              <a:buClr>
                <a:schemeClr val="dk1"/>
              </a:buClr>
              <a:buSzPct val="33333"/>
              <a:buFont typeface="Calibri"/>
              <a:buNone/>
              <a:defRPr sz="3300" b="0" i="0" u="none" strike="noStrike" cap="none">
                <a:solidFill>
                  <a:schemeClr val="dk1"/>
                </a:solidFill>
                <a:latin typeface="Calibri"/>
                <a:ea typeface="Calibri"/>
                <a:cs typeface="Calibri"/>
                <a:sym typeface="Calibri"/>
              </a:defRPr>
            </a:lvl1pPr>
            <a:lvl2pPr lvl="1" indent="0">
              <a:spcBef>
                <a:spcPts val="0"/>
              </a:spcBef>
              <a:buSzPct val="78571"/>
              <a:buNone/>
              <a:defRPr sz="1400"/>
            </a:lvl2pPr>
            <a:lvl3pPr lvl="2" indent="0">
              <a:spcBef>
                <a:spcPts val="0"/>
              </a:spcBef>
              <a:buSzPct val="78571"/>
              <a:buNone/>
              <a:defRPr sz="1400"/>
            </a:lvl3pPr>
            <a:lvl4pPr lvl="3" indent="0">
              <a:spcBef>
                <a:spcPts val="0"/>
              </a:spcBef>
              <a:buSzPct val="78571"/>
              <a:buNone/>
              <a:defRPr sz="1400"/>
            </a:lvl4pPr>
            <a:lvl5pPr lvl="4" indent="0">
              <a:spcBef>
                <a:spcPts val="0"/>
              </a:spcBef>
              <a:buSzPct val="78571"/>
              <a:buNone/>
              <a:defRPr sz="1400"/>
            </a:lvl5pPr>
            <a:lvl6pPr lvl="5" indent="0">
              <a:spcBef>
                <a:spcPts val="0"/>
              </a:spcBef>
              <a:buSzPct val="78571"/>
              <a:buNone/>
              <a:defRPr sz="1400"/>
            </a:lvl6pPr>
            <a:lvl7pPr lvl="6" indent="0">
              <a:spcBef>
                <a:spcPts val="0"/>
              </a:spcBef>
              <a:buSzPct val="78571"/>
              <a:buNone/>
              <a:defRPr sz="1400"/>
            </a:lvl7pPr>
            <a:lvl8pPr lvl="7" indent="0">
              <a:spcBef>
                <a:spcPts val="0"/>
              </a:spcBef>
              <a:buSzPct val="78571"/>
              <a:buNone/>
              <a:defRPr sz="1400"/>
            </a:lvl8pPr>
            <a:lvl9pPr lvl="8" indent="0">
              <a:spcBef>
                <a:spcPts val="0"/>
              </a:spcBef>
              <a:buSzPct val="78571"/>
              <a:buNone/>
              <a:defRPr sz="1400"/>
            </a:lvl9pPr>
          </a:lstStyle>
          <a:p>
            <a:endParaRPr/>
          </a:p>
        </p:txBody>
      </p:sp>
      <p:sp>
        <p:nvSpPr>
          <p:cNvPr id="52" name="Shape 52"/>
          <p:cNvSpPr txBox="1">
            <a:spLocks noGrp="1"/>
          </p:cNvSpPr>
          <p:nvPr>
            <p:ph type="body" idx="1"/>
          </p:nvPr>
        </p:nvSpPr>
        <p:spPr>
          <a:xfrm>
            <a:off x="628650" y="1369218"/>
            <a:ext cx="7886699" cy="3263503"/>
          </a:xfrm>
          <a:prstGeom prst="rect">
            <a:avLst/>
          </a:prstGeom>
          <a:noFill/>
          <a:ln>
            <a:noFill/>
          </a:ln>
        </p:spPr>
        <p:txBody>
          <a:bodyPr lIns="68575" tIns="68575" rIns="68575" bIns="68575" anchor="t" anchorCtr="0"/>
          <a:lstStyle>
            <a:lvl1pPr marL="177800" marR="0" lvl="0" indent="-38100" algn="l" rtl="0">
              <a:lnSpc>
                <a:spcPct val="90000"/>
              </a:lnSpc>
              <a:spcBef>
                <a:spcPts val="800"/>
              </a:spcBef>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dt" idx="10"/>
          </p:nvPr>
        </p:nvSpPr>
        <p:spPr>
          <a:xfrm>
            <a:off x="628650" y="4767262"/>
            <a:ext cx="2057399" cy="273843"/>
          </a:xfrm>
          <a:prstGeom prst="rect">
            <a:avLst/>
          </a:prstGeom>
          <a:noFill/>
          <a:ln>
            <a:noFill/>
          </a:ln>
        </p:spPr>
        <p:txBody>
          <a:bodyPr lIns="68575" tIns="68575" rIns="68575" bIns="68575" anchor="ctr" anchorCtr="0"/>
          <a:lstStyle>
            <a:lvl1pPr marL="0" marR="0" lvl="0" indent="0" algn="l" rtl="0">
              <a:spcBef>
                <a:spcPts val="0"/>
              </a:spcBef>
              <a:buSzPct val="122222"/>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ftr" idx="11"/>
          </p:nvPr>
        </p:nvSpPr>
        <p:spPr>
          <a:xfrm>
            <a:off x="3028950" y="4767262"/>
            <a:ext cx="3086100" cy="273843"/>
          </a:xfrm>
          <a:prstGeom prst="rect">
            <a:avLst/>
          </a:prstGeom>
          <a:noFill/>
          <a:ln>
            <a:noFill/>
          </a:ln>
        </p:spPr>
        <p:txBody>
          <a:bodyPr lIns="68575" tIns="68575" rIns="68575" bIns="68575" anchor="ctr" anchorCtr="0"/>
          <a:lstStyle>
            <a:lvl1pPr marL="0" marR="0" lvl="0" indent="0" algn="ctr" rtl="0">
              <a:spcBef>
                <a:spcPts val="0"/>
              </a:spcBef>
              <a:buSzPct val="122222"/>
              <a:buNone/>
              <a:defRPr sz="900" b="0" i="0" u="none" strike="noStrike" cap="none">
                <a:solidFill>
                  <a:srgbClr val="888888"/>
                </a:solidFill>
                <a:latin typeface="Calibri"/>
                <a:ea typeface="Calibri"/>
                <a:cs typeface="Calibri"/>
                <a:sym typeface="Calibri"/>
              </a:defRPr>
            </a:lvl1pPr>
            <a:lvl2pPr marL="342900" marR="0" lvl="1" indent="0" algn="l" rtl="0">
              <a:spcBef>
                <a:spcPts val="0"/>
              </a:spcBef>
              <a:buSzPct val="78571"/>
              <a:buNone/>
              <a:defRPr sz="1400" b="0" i="0" u="none" strike="noStrike" cap="none">
                <a:solidFill>
                  <a:schemeClr val="dk1"/>
                </a:solidFill>
                <a:latin typeface="Calibri"/>
                <a:ea typeface="Calibri"/>
                <a:cs typeface="Calibri"/>
                <a:sym typeface="Calibri"/>
              </a:defRPr>
            </a:lvl2pPr>
            <a:lvl3pPr marL="685800" marR="0" lvl="2" indent="0" algn="l" rtl="0">
              <a:spcBef>
                <a:spcPts val="0"/>
              </a:spcBef>
              <a:buSzPct val="78571"/>
              <a:buNone/>
              <a:defRPr sz="1400" b="0" i="0" u="none" strike="noStrike" cap="none">
                <a:solidFill>
                  <a:schemeClr val="dk1"/>
                </a:solidFill>
                <a:latin typeface="Calibri"/>
                <a:ea typeface="Calibri"/>
                <a:cs typeface="Calibri"/>
                <a:sym typeface="Calibri"/>
              </a:defRPr>
            </a:lvl3pPr>
            <a:lvl4pPr marL="1028700" marR="0" lvl="3" indent="0" algn="l" rtl="0">
              <a:spcBef>
                <a:spcPts val="0"/>
              </a:spcBef>
              <a:buSzPct val="78571"/>
              <a:buNone/>
              <a:defRPr sz="1400" b="0" i="0" u="none" strike="noStrike" cap="none">
                <a:solidFill>
                  <a:schemeClr val="dk1"/>
                </a:solidFill>
                <a:latin typeface="Calibri"/>
                <a:ea typeface="Calibri"/>
                <a:cs typeface="Calibri"/>
                <a:sym typeface="Calibri"/>
              </a:defRPr>
            </a:lvl4pPr>
            <a:lvl5pPr marL="1371600" marR="0" lvl="4" indent="0" algn="l" rtl="0">
              <a:spcBef>
                <a:spcPts val="0"/>
              </a:spcBef>
              <a:buSzPct val="78571"/>
              <a:buNone/>
              <a:defRPr sz="1400" b="0" i="0" u="none" strike="noStrike" cap="none">
                <a:solidFill>
                  <a:schemeClr val="dk1"/>
                </a:solidFill>
                <a:latin typeface="Calibri"/>
                <a:ea typeface="Calibri"/>
                <a:cs typeface="Calibri"/>
                <a:sym typeface="Calibri"/>
              </a:defRPr>
            </a:lvl5pPr>
            <a:lvl6pPr marL="1714500" marR="0" lvl="5" indent="0" algn="l" rtl="0">
              <a:spcBef>
                <a:spcPts val="0"/>
              </a:spcBef>
              <a:buSzPct val="78571"/>
              <a:buNone/>
              <a:defRPr sz="1400" b="0" i="0" u="none" strike="noStrike" cap="none">
                <a:solidFill>
                  <a:schemeClr val="dk1"/>
                </a:solidFill>
                <a:latin typeface="Calibri"/>
                <a:ea typeface="Calibri"/>
                <a:cs typeface="Calibri"/>
                <a:sym typeface="Calibri"/>
              </a:defRPr>
            </a:lvl6pPr>
            <a:lvl7pPr marL="2057400" marR="0" lvl="6" indent="0" algn="l" rtl="0">
              <a:spcBef>
                <a:spcPts val="0"/>
              </a:spcBef>
              <a:buSzPct val="78571"/>
              <a:buNone/>
              <a:defRPr sz="1400" b="0" i="0" u="none" strike="noStrike" cap="none">
                <a:solidFill>
                  <a:schemeClr val="dk1"/>
                </a:solidFill>
                <a:latin typeface="Calibri"/>
                <a:ea typeface="Calibri"/>
                <a:cs typeface="Calibri"/>
                <a:sym typeface="Calibri"/>
              </a:defRPr>
            </a:lvl7pPr>
            <a:lvl8pPr marL="2400300" marR="0" lvl="7" indent="0" algn="l" rtl="0">
              <a:spcBef>
                <a:spcPts val="0"/>
              </a:spcBef>
              <a:buSzPct val="78571"/>
              <a:buNone/>
              <a:defRPr sz="1400" b="0" i="0" u="none" strike="noStrike" cap="none">
                <a:solidFill>
                  <a:schemeClr val="dk1"/>
                </a:solidFill>
                <a:latin typeface="Calibri"/>
                <a:ea typeface="Calibri"/>
                <a:cs typeface="Calibri"/>
                <a:sym typeface="Calibri"/>
              </a:defRPr>
            </a:lvl8pPr>
            <a:lvl9pPr marL="2743200" marR="0" lvl="8" indent="0" algn="l" rtl="0">
              <a:spcBef>
                <a:spcPts val="0"/>
              </a:spcBef>
              <a:buSzPct val="78571"/>
              <a:buNone/>
              <a:defRPr sz="1400" b="0"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sldNum" idx="12"/>
          </p:nvPr>
        </p:nvSpPr>
        <p:spPr>
          <a:xfrm>
            <a:off x="6457950" y="4767262"/>
            <a:ext cx="2057399" cy="273843"/>
          </a:xfrm>
          <a:prstGeom prst="rect">
            <a:avLst/>
          </a:prstGeom>
          <a:noFill/>
          <a:ln>
            <a:noFill/>
          </a:ln>
        </p:spPr>
        <p:txBody>
          <a:bodyPr lIns="68575" tIns="34275" rIns="68575" bIns="34275" anchor="ctr" anchorCtr="0">
            <a:noAutofit/>
          </a:bodyPr>
          <a:lstStyle/>
          <a:p>
            <a:pPr marL="0" marR="0" lvl="0" indent="0" algn="r" rtl="0">
              <a:spcBef>
                <a:spcPts val="0"/>
              </a:spcBef>
              <a:buSzPct val="25000"/>
              <a:buNone/>
            </a:pPr>
            <a:fld id="{00000000-1234-1234-1234-123412341234}" type="slidenum">
              <a:rPr lang="en" sz="900" b="0" i="0" u="none" strike="noStrike" cap="none">
                <a:solidFill>
                  <a:srgbClr val="888888"/>
                </a:solidFill>
                <a:latin typeface="Calibri"/>
                <a:ea typeface="Calibri"/>
                <a:cs typeface="Calibri"/>
                <a:sym typeface="Calibri"/>
              </a:rPr>
              <a:t>‹#›</a:t>
            </a:fld>
            <a:endParaRPr lang="en" sz="900" b="0" i="0" u="none" strike="noStrike" cap="none">
              <a:solidFill>
                <a:srgbClr val="888888"/>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13.gif"/><Relationship Id="rId5" Type="http://schemas.openxmlformats.org/officeDocument/2006/relationships/image" Target="../media/image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16.gif"/><Relationship Id="rId5" Type="http://schemas.openxmlformats.org/officeDocument/2006/relationships/image" Target="../media/image1.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19.gif"/><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1.gif"/><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31.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35.png"/><Relationship Id="rId5" Type="http://schemas.openxmlformats.org/officeDocument/2006/relationships/image" Target="../media/image1.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5.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39.png"/><Relationship Id="rId5" Type="http://schemas.openxmlformats.org/officeDocument/2006/relationships/image" Target="../media/image35.png"/><Relationship Id="rId10" Type="http://schemas.openxmlformats.org/officeDocument/2006/relationships/image" Target="../media/image37.png"/><Relationship Id="rId4" Type="http://schemas.openxmlformats.org/officeDocument/2006/relationships/image" Target="../media/image1.png"/><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3.jpg"/><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128"/>
        <p:cNvGrpSpPr/>
        <p:nvPr/>
      </p:nvGrpSpPr>
      <p:grpSpPr>
        <a:xfrm>
          <a:off x="0" y="0"/>
          <a:ext cx="0" cy="0"/>
          <a:chOff x="0" y="0"/>
          <a:chExt cx="0" cy="0"/>
        </a:xfrm>
      </p:grpSpPr>
      <p:pic>
        <p:nvPicPr>
          <p:cNvPr id="129" name="Shape 129" descr="y.png"/>
          <p:cNvPicPr preferRelativeResize="0"/>
          <p:nvPr/>
        </p:nvPicPr>
        <p:blipFill rotWithShape="1">
          <a:blip r:embed="rId3">
            <a:alphaModFix/>
          </a:blip>
          <a:srcRect/>
          <a:stretch/>
        </p:blipFill>
        <p:spPr>
          <a:xfrm>
            <a:off x="2736883" y="-44888"/>
            <a:ext cx="3670200" cy="5138400"/>
          </a:xfrm>
          <a:prstGeom prst="rect">
            <a:avLst/>
          </a:prstGeom>
          <a:noFill/>
          <a:ln>
            <a:noFill/>
          </a:ln>
        </p:spPr>
      </p:pic>
      <p:sp>
        <p:nvSpPr>
          <p:cNvPr id="130" name="Shape 130"/>
          <p:cNvSpPr/>
          <p:nvPr/>
        </p:nvSpPr>
        <p:spPr>
          <a:xfrm>
            <a:off x="1888688" y="1017767"/>
            <a:ext cx="5379900" cy="1545600"/>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4100" b="0" i="0" u="none" strike="noStrike" cap="none">
                <a:solidFill>
                  <a:schemeClr val="lt1"/>
                </a:solidFill>
                <a:latin typeface="Arial"/>
                <a:ea typeface="Arial"/>
                <a:cs typeface="Arial"/>
                <a:sym typeface="Arial"/>
              </a:rPr>
              <a:t>ALBERTA </a:t>
            </a:r>
          </a:p>
          <a:p>
            <a:pPr marL="0" marR="0" lvl="0" indent="0" algn="ctr" rtl="0">
              <a:spcBef>
                <a:spcPts val="0"/>
              </a:spcBef>
              <a:buSzPct val="25000"/>
              <a:buNone/>
            </a:pPr>
            <a:r>
              <a:rPr lang="en" sz="4100" b="0" i="0" u="none" strike="noStrike" cap="none">
                <a:solidFill>
                  <a:schemeClr val="lt1"/>
                </a:solidFill>
                <a:latin typeface="Arial"/>
                <a:ea typeface="Arial"/>
                <a:cs typeface="Arial"/>
                <a:sym typeface="Arial"/>
              </a:rPr>
              <a:t>WILDFLOWERS</a:t>
            </a:r>
          </a:p>
          <a:p>
            <a:pPr marL="0" marR="0" lvl="0" indent="0" algn="ctr" rtl="0">
              <a:spcBef>
                <a:spcPts val="0"/>
              </a:spcBef>
              <a:buSzPct val="25000"/>
              <a:buNone/>
            </a:pPr>
            <a:r>
              <a:rPr lang="en" sz="1500" b="0" i="0" u="none" strike="noStrike" cap="none">
                <a:solidFill>
                  <a:schemeClr val="lt1"/>
                </a:solidFill>
                <a:latin typeface="Arial"/>
                <a:ea typeface="Arial"/>
                <a:cs typeface="Arial"/>
                <a:sym typeface="Arial"/>
              </a:rPr>
              <a:t>wildflower identification app</a:t>
            </a:r>
          </a:p>
        </p:txBody>
      </p:sp>
      <p:sp>
        <p:nvSpPr>
          <p:cNvPr id="131" name="Shape 131"/>
          <p:cNvSpPr/>
          <p:nvPr/>
        </p:nvSpPr>
        <p:spPr>
          <a:xfrm>
            <a:off x="2413239" y="2751826"/>
            <a:ext cx="4317600" cy="439800"/>
          </a:xfrm>
          <a:prstGeom prst="roundRect">
            <a:avLst>
              <a:gd name="adj" fmla="val 16667"/>
            </a:avLst>
          </a:prstGeom>
          <a:solidFill>
            <a:srgbClr val="319668">
              <a:alpha val="80000"/>
            </a:srgbClr>
          </a:solidFill>
          <a:ln w="1905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400" b="0" i="0" u="none" strike="noStrike" cap="none">
                <a:solidFill>
                  <a:schemeClr val="lt1"/>
                </a:solidFill>
                <a:latin typeface="Calibri"/>
                <a:ea typeface="Calibri"/>
                <a:cs typeface="Calibri"/>
                <a:sym typeface="Calibri"/>
              </a:rPr>
              <a:t>Lisa Hynes | Stephanie Ross | Kowther Hassan</a:t>
            </a:r>
          </a:p>
        </p:txBody>
      </p:sp>
      <p:sp>
        <p:nvSpPr>
          <p:cNvPr id="132" name="Shape 132"/>
          <p:cNvSpPr/>
          <p:nvPr/>
        </p:nvSpPr>
        <p:spPr>
          <a:xfrm>
            <a:off x="3978025" y="3380175"/>
            <a:ext cx="1201200" cy="508500"/>
          </a:xfrm>
          <a:prstGeom prst="roundRect">
            <a:avLst>
              <a:gd name="adj" fmla="val 16667"/>
            </a:avLst>
          </a:prstGeom>
          <a:solidFill>
            <a:srgbClr val="41C087">
              <a:alpha val="80000"/>
            </a:srgbClr>
          </a:solidFill>
          <a:ln w="1905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ctr" rtl="0">
              <a:spcBef>
                <a:spcPts val="0"/>
              </a:spcBef>
              <a:buSzPct val="25000"/>
              <a:buNone/>
            </a:pPr>
            <a:r>
              <a:rPr lang="en" sz="1400" b="0" i="0" u="none" strike="noStrike" cap="none">
                <a:solidFill>
                  <a:schemeClr val="lt1"/>
                </a:solidFill>
                <a:latin typeface="Calibri"/>
                <a:ea typeface="Calibri"/>
                <a:cs typeface="Calibri"/>
                <a:sym typeface="Calibri"/>
              </a:rPr>
              <a:t>CPSC 481</a:t>
            </a:r>
          </a:p>
          <a:p>
            <a:pPr marL="0" marR="0" lvl="0" indent="0" algn="ctr" rtl="0">
              <a:spcBef>
                <a:spcPts val="0"/>
              </a:spcBef>
              <a:buSzPct val="25000"/>
              <a:buNone/>
            </a:pPr>
            <a:r>
              <a:rPr lang="en" sz="1400" b="0" i="0" u="none" strike="noStrike" cap="none">
                <a:solidFill>
                  <a:schemeClr val="lt1"/>
                </a:solidFill>
                <a:latin typeface="Calibri"/>
                <a:ea typeface="Calibri"/>
                <a:cs typeface="Calibri"/>
                <a:sym typeface="Calibri"/>
              </a:rPr>
              <a:t>Spring 2017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178"/>
        <p:cNvGrpSpPr/>
        <p:nvPr/>
      </p:nvGrpSpPr>
      <p:grpSpPr>
        <a:xfrm>
          <a:off x="0" y="0"/>
          <a:ext cx="0" cy="0"/>
          <a:chOff x="0" y="0"/>
          <a:chExt cx="0" cy="0"/>
        </a:xfrm>
      </p:grpSpPr>
      <p:sp>
        <p:nvSpPr>
          <p:cNvPr id="179" name="Shape 179"/>
          <p:cNvSpPr/>
          <p:nvPr/>
        </p:nvSpPr>
        <p:spPr>
          <a:xfrm>
            <a:off x="167750" y="226500"/>
            <a:ext cx="7570800" cy="597600"/>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3000" dirty="0">
                <a:solidFill>
                  <a:schemeClr val="lt1"/>
                </a:solidFill>
                <a:sym typeface="Arial"/>
              </a:rPr>
              <a:t>Major Design Decisions: Description Pages</a:t>
            </a:r>
            <a:endParaRPr lang="en" sz="3000" dirty="0">
              <a:solidFill>
                <a:schemeClr val="lt1"/>
              </a:solidFill>
            </a:endParaRPr>
          </a:p>
        </p:txBody>
      </p:sp>
      <p:pic>
        <p:nvPicPr>
          <p:cNvPr id="180" name="Shape 180"/>
          <p:cNvPicPr preferRelativeResize="0"/>
          <p:nvPr/>
        </p:nvPicPr>
        <p:blipFill>
          <a:blip r:embed="rId3">
            <a:alphaModFix/>
          </a:blip>
          <a:stretch>
            <a:fillRect/>
          </a:stretch>
        </p:blipFill>
        <p:spPr>
          <a:xfrm>
            <a:off x="167750" y="1033525"/>
            <a:ext cx="2457591" cy="3378049"/>
          </a:xfrm>
          <a:prstGeom prst="rect">
            <a:avLst/>
          </a:prstGeom>
          <a:noFill/>
          <a:ln w="28575" cap="flat" cmpd="sng">
            <a:solidFill>
              <a:srgbClr val="319668"/>
            </a:solidFill>
            <a:prstDash val="solid"/>
            <a:round/>
            <a:headEnd type="none" w="med" len="med"/>
            <a:tailEnd type="none" w="med" len="med"/>
          </a:ln>
        </p:spPr>
      </p:pic>
      <p:pic>
        <p:nvPicPr>
          <p:cNvPr id="181" name="Shape 181"/>
          <p:cNvPicPr preferRelativeResize="0"/>
          <p:nvPr/>
        </p:nvPicPr>
        <p:blipFill>
          <a:blip r:embed="rId4">
            <a:alphaModFix/>
          </a:blip>
          <a:stretch>
            <a:fillRect/>
          </a:stretch>
        </p:blipFill>
        <p:spPr>
          <a:xfrm>
            <a:off x="3794512" y="1033525"/>
            <a:ext cx="2016899" cy="3378049"/>
          </a:xfrm>
          <a:prstGeom prst="rect">
            <a:avLst/>
          </a:prstGeom>
          <a:noFill/>
          <a:ln w="28575" cap="flat" cmpd="sng">
            <a:solidFill>
              <a:srgbClr val="319668"/>
            </a:solidFill>
            <a:prstDash val="solid"/>
            <a:round/>
            <a:headEnd type="none" w="med" len="med"/>
            <a:tailEnd type="none" w="med" len="med"/>
          </a:ln>
        </p:spPr>
      </p:pic>
      <p:sp>
        <p:nvSpPr>
          <p:cNvPr id="183" name="Shape 183"/>
          <p:cNvSpPr/>
          <p:nvPr/>
        </p:nvSpPr>
        <p:spPr>
          <a:xfrm>
            <a:off x="2991262" y="2376300"/>
            <a:ext cx="481200" cy="390900"/>
          </a:xfrm>
          <a:prstGeom prst="rightArrow">
            <a:avLst>
              <a:gd name="adj1" fmla="val 50000"/>
              <a:gd name="adj2" fmla="val 50000"/>
            </a:avLst>
          </a:prstGeom>
          <a:solidFill>
            <a:srgbClr val="319668">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4" name="Shape 184"/>
          <p:cNvSpPr/>
          <p:nvPr/>
        </p:nvSpPr>
        <p:spPr>
          <a:xfrm>
            <a:off x="6102350" y="2376300"/>
            <a:ext cx="481200" cy="390900"/>
          </a:xfrm>
          <a:prstGeom prst="rightArrow">
            <a:avLst>
              <a:gd name="adj1" fmla="val 50000"/>
              <a:gd name="adj2" fmla="val 50000"/>
            </a:avLst>
          </a:prstGeom>
          <a:solidFill>
            <a:srgbClr val="319668">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5" name="Shape 185"/>
          <p:cNvSpPr txBox="1"/>
          <p:nvPr/>
        </p:nvSpPr>
        <p:spPr>
          <a:xfrm>
            <a:off x="1413700" y="4411575"/>
            <a:ext cx="1012800" cy="390900"/>
          </a:xfrm>
          <a:prstGeom prst="rect">
            <a:avLst/>
          </a:prstGeom>
          <a:noFill/>
          <a:ln>
            <a:noFill/>
          </a:ln>
        </p:spPr>
        <p:txBody>
          <a:bodyPr lIns="91425" tIns="91425" rIns="91425" bIns="91425" anchor="t" anchorCtr="0">
            <a:noAutofit/>
          </a:bodyPr>
          <a:lstStyle/>
          <a:p>
            <a:pPr lvl="0" rtl="0">
              <a:spcBef>
                <a:spcPts val="0"/>
              </a:spcBef>
              <a:buClr>
                <a:schemeClr val="dk1"/>
              </a:buClr>
              <a:buFont typeface="Arial"/>
              <a:buNone/>
            </a:pPr>
            <a:endParaRPr>
              <a:solidFill>
                <a:srgbClr val="319668"/>
              </a:solidFill>
            </a:endParaRPr>
          </a:p>
        </p:txBody>
      </p:sp>
      <p:sp>
        <p:nvSpPr>
          <p:cNvPr id="186" name="Shape 186"/>
          <p:cNvSpPr txBox="1"/>
          <p:nvPr/>
        </p:nvSpPr>
        <p:spPr>
          <a:xfrm>
            <a:off x="795650" y="4515250"/>
            <a:ext cx="1201800" cy="390900"/>
          </a:xfrm>
          <a:prstGeom prst="rect">
            <a:avLst/>
          </a:prstGeom>
          <a:noFill/>
          <a:ln>
            <a:noFill/>
          </a:ln>
        </p:spPr>
        <p:txBody>
          <a:bodyPr lIns="91425" tIns="91425" rIns="91425" bIns="91425" anchor="t" anchorCtr="0">
            <a:noAutofit/>
          </a:bodyPr>
          <a:lstStyle/>
          <a:p>
            <a:pPr lvl="0" rtl="0">
              <a:spcBef>
                <a:spcPts val="0"/>
              </a:spcBef>
              <a:buClr>
                <a:schemeClr val="dk1"/>
              </a:buClr>
              <a:buSzPct val="25000"/>
              <a:buFont typeface="Arial"/>
              <a:buNone/>
            </a:pPr>
            <a:r>
              <a:rPr lang="en" sz="1800">
                <a:solidFill>
                  <a:srgbClr val="319668"/>
                </a:solidFill>
              </a:rPr>
              <a:t>Sketching</a:t>
            </a:r>
          </a:p>
        </p:txBody>
      </p:sp>
      <p:sp>
        <p:nvSpPr>
          <p:cNvPr id="187" name="Shape 187"/>
          <p:cNvSpPr txBox="1"/>
          <p:nvPr/>
        </p:nvSpPr>
        <p:spPr>
          <a:xfrm>
            <a:off x="3213262" y="4515250"/>
            <a:ext cx="3179400" cy="3909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319668"/>
                </a:solidFill>
              </a:rPr>
              <a:t>Storyboard - Low-fi Prototype</a:t>
            </a:r>
          </a:p>
        </p:txBody>
      </p:sp>
      <p:sp>
        <p:nvSpPr>
          <p:cNvPr id="188" name="Shape 188"/>
          <p:cNvSpPr txBox="1"/>
          <p:nvPr/>
        </p:nvSpPr>
        <p:spPr>
          <a:xfrm>
            <a:off x="6874550" y="4515250"/>
            <a:ext cx="1930200" cy="3909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319668"/>
                </a:solidFill>
              </a:rPr>
              <a:t>High-fi Prototype</a:t>
            </a:r>
          </a:p>
        </p:txBody>
      </p:sp>
      <p:pic>
        <p:nvPicPr>
          <p:cNvPr id="189" name="Shape 189" descr="y.png"/>
          <p:cNvPicPr preferRelativeResize="0"/>
          <p:nvPr/>
        </p:nvPicPr>
        <p:blipFill rotWithShape="1">
          <a:blip r:embed="rId5">
            <a:alphaModFix/>
          </a:blip>
          <a:srcRect/>
          <a:stretch/>
        </p:blipFill>
        <p:spPr>
          <a:xfrm>
            <a:off x="8154425" y="0"/>
            <a:ext cx="650400" cy="910800"/>
          </a:xfrm>
          <a:prstGeom prst="rect">
            <a:avLst/>
          </a:prstGeom>
          <a:noFill/>
          <a:ln>
            <a:noFill/>
          </a:ln>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47465" y="1001950"/>
            <a:ext cx="1945162" cy="3409624"/>
          </a:xfrm>
          <a:prstGeom prst="rect">
            <a:avLst/>
          </a:prstGeom>
          <a:ln w="28575">
            <a:solidFill>
              <a:srgbClr val="319668"/>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193"/>
        <p:cNvGrpSpPr/>
        <p:nvPr/>
      </p:nvGrpSpPr>
      <p:grpSpPr>
        <a:xfrm>
          <a:off x="0" y="0"/>
          <a:ext cx="0" cy="0"/>
          <a:chOff x="0" y="0"/>
          <a:chExt cx="0" cy="0"/>
        </a:xfrm>
      </p:grpSpPr>
      <p:sp>
        <p:nvSpPr>
          <p:cNvPr id="194" name="Shape 194"/>
          <p:cNvSpPr/>
          <p:nvPr/>
        </p:nvSpPr>
        <p:spPr>
          <a:xfrm>
            <a:off x="167750" y="226500"/>
            <a:ext cx="7570800" cy="597600"/>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2100" dirty="0">
                <a:solidFill>
                  <a:schemeClr val="lt1"/>
                </a:solidFill>
                <a:sym typeface="Arial"/>
              </a:rPr>
              <a:t>Major Design Decisions: Identification by Photo Recognition</a:t>
            </a:r>
            <a:endParaRPr lang="en" sz="2100" dirty="0">
              <a:solidFill>
                <a:schemeClr val="lt1"/>
              </a:solidFill>
            </a:endParaRPr>
          </a:p>
        </p:txBody>
      </p:sp>
      <p:sp>
        <p:nvSpPr>
          <p:cNvPr id="195" name="Shape 195"/>
          <p:cNvSpPr/>
          <p:nvPr/>
        </p:nvSpPr>
        <p:spPr>
          <a:xfrm>
            <a:off x="3144650" y="2376300"/>
            <a:ext cx="481200" cy="390900"/>
          </a:xfrm>
          <a:prstGeom prst="rightArrow">
            <a:avLst>
              <a:gd name="adj1" fmla="val 50000"/>
              <a:gd name="adj2" fmla="val 50000"/>
            </a:avLst>
          </a:prstGeom>
          <a:solidFill>
            <a:srgbClr val="319668">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6151987" y="2376300"/>
            <a:ext cx="481200" cy="390900"/>
          </a:xfrm>
          <a:prstGeom prst="rightArrow">
            <a:avLst>
              <a:gd name="adj1" fmla="val 50000"/>
              <a:gd name="adj2" fmla="val 50000"/>
            </a:avLst>
          </a:prstGeom>
          <a:solidFill>
            <a:srgbClr val="319668">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txBox="1"/>
          <p:nvPr/>
        </p:nvSpPr>
        <p:spPr>
          <a:xfrm>
            <a:off x="1413700" y="4411575"/>
            <a:ext cx="1012800" cy="390900"/>
          </a:xfrm>
          <a:prstGeom prst="rect">
            <a:avLst/>
          </a:prstGeom>
          <a:noFill/>
          <a:ln>
            <a:noFill/>
          </a:ln>
        </p:spPr>
        <p:txBody>
          <a:bodyPr lIns="91425" tIns="91425" rIns="91425" bIns="91425" anchor="t" anchorCtr="0">
            <a:noAutofit/>
          </a:bodyPr>
          <a:lstStyle/>
          <a:p>
            <a:pPr lvl="0" rtl="0">
              <a:spcBef>
                <a:spcPts val="0"/>
              </a:spcBef>
              <a:buNone/>
            </a:pPr>
            <a:endParaRPr>
              <a:solidFill>
                <a:srgbClr val="319668"/>
              </a:solidFill>
            </a:endParaRPr>
          </a:p>
        </p:txBody>
      </p:sp>
      <p:sp>
        <p:nvSpPr>
          <p:cNvPr id="198" name="Shape 198"/>
          <p:cNvSpPr txBox="1"/>
          <p:nvPr/>
        </p:nvSpPr>
        <p:spPr>
          <a:xfrm>
            <a:off x="795650" y="4515250"/>
            <a:ext cx="1201800" cy="3909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319668"/>
                </a:solidFill>
              </a:rPr>
              <a:t>Sketching</a:t>
            </a:r>
          </a:p>
        </p:txBody>
      </p:sp>
      <p:sp>
        <p:nvSpPr>
          <p:cNvPr id="199" name="Shape 199"/>
          <p:cNvSpPr txBox="1"/>
          <p:nvPr/>
        </p:nvSpPr>
        <p:spPr>
          <a:xfrm>
            <a:off x="3240687" y="4515250"/>
            <a:ext cx="3179400" cy="3909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319668"/>
                </a:solidFill>
              </a:rPr>
              <a:t>Storyboard - Low-fi Prototype</a:t>
            </a:r>
          </a:p>
        </p:txBody>
      </p:sp>
      <p:sp>
        <p:nvSpPr>
          <p:cNvPr id="200" name="Shape 200"/>
          <p:cNvSpPr txBox="1"/>
          <p:nvPr/>
        </p:nvSpPr>
        <p:spPr>
          <a:xfrm>
            <a:off x="6837000" y="4515250"/>
            <a:ext cx="1930200" cy="3909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319668"/>
                </a:solidFill>
              </a:rPr>
              <a:t>High-fi Prototype</a:t>
            </a:r>
          </a:p>
        </p:txBody>
      </p:sp>
      <p:pic>
        <p:nvPicPr>
          <p:cNvPr id="201" name="Shape 201"/>
          <p:cNvPicPr preferRelativeResize="0"/>
          <p:nvPr/>
        </p:nvPicPr>
        <p:blipFill>
          <a:blip r:embed="rId3">
            <a:alphaModFix/>
          </a:blip>
          <a:stretch>
            <a:fillRect/>
          </a:stretch>
        </p:blipFill>
        <p:spPr>
          <a:xfrm>
            <a:off x="167750" y="1014000"/>
            <a:ext cx="2774400" cy="3397574"/>
          </a:xfrm>
          <a:prstGeom prst="rect">
            <a:avLst/>
          </a:prstGeom>
          <a:noFill/>
          <a:ln w="28575" cap="flat" cmpd="sng">
            <a:solidFill>
              <a:srgbClr val="319668"/>
            </a:solidFill>
            <a:prstDash val="solid"/>
            <a:round/>
            <a:headEnd type="none" w="med" len="med"/>
            <a:tailEnd type="none" w="med" len="med"/>
          </a:ln>
        </p:spPr>
      </p:pic>
      <p:pic>
        <p:nvPicPr>
          <p:cNvPr id="202" name="Shape 202"/>
          <p:cNvPicPr preferRelativeResize="0"/>
          <p:nvPr/>
        </p:nvPicPr>
        <p:blipFill>
          <a:blip r:embed="rId4">
            <a:alphaModFix/>
          </a:blip>
          <a:stretch>
            <a:fillRect/>
          </a:stretch>
        </p:blipFill>
        <p:spPr>
          <a:xfrm>
            <a:off x="3830950" y="1014000"/>
            <a:ext cx="2117238" cy="3397575"/>
          </a:xfrm>
          <a:prstGeom prst="rect">
            <a:avLst/>
          </a:prstGeom>
          <a:noFill/>
          <a:ln w="28575" cap="flat" cmpd="sng">
            <a:solidFill>
              <a:srgbClr val="319668"/>
            </a:solidFill>
            <a:prstDash val="solid"/>
            <a:round/>
            <a:headEnd type="none" w="med" len="med"/>
            <a:tailEnd type="none" w="med" len="med"/>
          </a:ln>
        </p:spPr>
      </p:pic>
      <p:pic>
        <p:nvPicPr>
          <p:cNvPr id="204" name="Shape 204" descr="y.png"/>
          <p:cNvPicPr preferRelativeResize="0"/>
          <p:nvPr/>
        </p:nvPicPr>
        <p:blipFill rotWithShape="1">
          <a:blip r:embed="rId5">
            <a:alphaModFix/>
          </a:blip>
          <a:srcRect/>
          <a:stretch/>
        </p:blipFill>
        <p:spPr>
          <a:xfrm>
            <a:off x="8154425" y="0"/>
            <a:ext cx="650400" cy="910800"/>
          </a:xfrm>
          <a:prstGeom prst="rect">
            <a:avLst/>
          </a:prstGeom>
          <a:noFill/>
          <a:ln>
            <a:noFill/>
          </a:ln>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56853" y="997024"/>
            <a:ext cx="1947972" cy="3414550"/>
          </a:xfrm>
          <a:prstGeom prst="rect">
            <a:avLst/>
          </a:prstGeom>
          <a:ln w="28575">
            <a:solidFill>
              <a:srgbClr val="319668"/>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208"/>
        <p:cNvGrpSpPr/>
        <p:nvPr/>
      </p:nvGrpSpPr>
      <p:grpSpPr>
        <a:xfrm>
          <a:off x="0" y="0"/>
          <a:ext cx="0" cy="0"/>
          <a:chOff x="0" y="0"/>
          <a:chExt cx="0" cy="0"/>
        </a:xfrm>
      </p:grpSpPr>
      <p:sp>
        <p:nvSpPr>
          <p:cNvPr id="209" name="Shape 209"/>
          <p:cNvSpPr/>
          <p:nvPr/>
        </p:nvSpPr>
        <p:spPr>
          <a:xfrm>
            <a:off x="167750" y="226500"/>
            <a:ext cx="7570800" cy="597600"/>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3100" dirty="0">
                <a:solidFill>
                  <a:schemeClr val="lt1"/>
                </a:solidFill>
                <a:sym typeface="Arial"/>
              </a:rPr>
              <a:t>Major Design Decisions: User Log</a:t>
            </a:r>
            <a:endParaRPr lang="en" sz="3100" dirty="0">
              <a:solidFill>
                <a:schemeClr val="lt1"/>
              </a:solidFill>
            </a:endParaRPr>
          </a:p>
        </p:txBody>
      </p:sp>
      <p:pic>
        <p:nvPicPr>
          <p:cNvPr id="210" name="Shape 210" descr="y.png"/>
          <p:cNvPicPr preferRelativeResize="0"/>
          <p:nvPr/>
        </p:nvPicPr>
        <p:blipFill rotWithShape="1">
          <a:blip r:embed="rId3">
            <a:alphaModFix/>
          </a:blip>
          <a:srcRect/>
          <a:stretch/>
        </p:blipFill>
        <p:spPr>
          <a:xfrm>
            <a:off x="8154425" y="0"/>
            <a:ext cx="650400" cy="910800"/>
          </a:xfrm>
          <a:prstGeom prst="rect">
            <a:avLst/>
          </a:prstGeom>
          <a:noFill/>
          <a:ln>
            <a:noFill/>
          </a:ln>
        </p:spPr>
      </p:pic>
      <p:sp>
        <p:nvSpPr>
          <p:cNvPr id="211" name="Shape 211"/>
          <p:cNvSpPr/>
          <p:nvPr/>
        </p:nvSpPr>
        <p:spPr>
          <a:xfrm>
            <a:off x="2707337" y="2376300"/>
            <a:ext cx="481200" cy="390900"/>
          </a:xfrm>
          <a:prstGeom prst="rightArrow">
            <a:avLst>
              <a:gd name="adj1" fmla="val 50000"/>
              <a:gd name="adj2" fmla="val 50000"/>
            </a:avLst>
          </a:prstGeom>
          <a:solidFill>
            <a:srgbClr val="319668">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2" name="Shape 212"/>
          <p:cNvSpPr/>
          <p:nvPr/>
        </p:nvSpPr>
        <p:spPr>
          <a:xfrm>
            <a:off x="6325225" y="2376300"/>
            <a:ext cx="481200" cy="390900"/>
          </a:xfrm>
          <a:prstGeom prst="rightArrow">
            <a:avLst>
              <a:gd name="adj1" fmla="val 50000"/>
              <a:gd name="adj2" fmla="val 50000"/>
            </a:avLst>
          </a:prstGeom>
          <a:solidFill>
            <a:srgbClr val="319668">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3" name="Shape 213"/>
          <p:cNvSpPr txBox="1"/>
          <p:nvPr/>
        </p:nvSpPr>
        <p:spPr>
          <a:xfrm>
            <a:off x="1413700" y="4411575"/>
            <a:ext cx="1012800" cy="390900"/>
          </a:xfrm>
          <a:prstGeom prst="rect">
            <a:avLst/>
          </a:prstGeom>
          <a:noFill/>
          <a:ln>
            <a:noFill/>
          </a:ln>
        </p:spPr>
        <p:txBody>
          <a:bodyPr lIns="91425" tIns="91425" rIns="91425" bIns="91425" anchor="t" anchorCtr="0">
            <a:noAutofit/>
          </a:bodyPr>
          <a:lstStyle/>
          <a:p>
            <a:pPr lvl="0" rtl="0">
              <a:spcBef>
                <a:spcPts val="0"/>
              </a:spcBef>
              <a:buNone/>
            </a:pPr>
            <a:endParaRPr>
              <a:solidFill>
                <a:srgbClr val="319668"/>
              </a:solidFill>
            </a:endParaRPr>
          </a:p>
        </p:txBody>
      </p:sp>
      <p:sp>
        <p:nvSpPr>
          <p:cNvPr id="214" name="Shape 214"/>
          <p:cNvSpPr txBox="1"/>
          <p:nvPr/>
        </p:nvSpPr>
        <p:spPr>
          <a:xfrm>
            <a:off x="724025" y="4411575"/>
            <a:ext cx="1201800" cy="3909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319668"/>
                </a:solidFill>
              </a:rPr>
              <a:t>Sketching</a:t>
            </a:r>
          </a:p>
        </p:txBody>
      </p:sp>
      <p:sp>
        <p:nvSpPr>
          <p:cNvPr id="215" name="Shape 215"/>
          <p:cNvSpPr txBox="1"/>
          <p:nvPr/>
        </p:nvSpPr>
        <p:spPr>
          <a:xfrm>
            <a:off x="3134768" y="4411200"/>
            <a:ext cx="3179400" cy="390900"/>
          </a:xfrm>
          <a:prstGeom prst="rect">
            <a:avLst/>
          </a:prstGeom>
          <a:noFill/>
          <a:ln>
            <a:noFill/>
          </a:ln>
        </p:spPr>
        <p:txBody>
          <a:bodyPr lIns="91425" tIns="91425" rIns="91425" bIns="91425" anchor="t" anchorCtr="0">
            <a:noAutofit/>
          </a:bodyPr>
          <a:lstStyle/>
          <a:p>
            <a:pPr lvl="0" rtl="0">
              <a:spcBef>
                <a:spcPts val="0"/>
              </a:spcBef>
              <a:buNone/>
            </a:pPr>
            <a:r>
              <a:rPr lang="en" sz="1800" dirty="0">
                <a:solidFill>
                  <a:srgbClr val="319668"/>
                </a:solidFill>
              </a:rPr>
              <a:t>Storyboard - Low-fi Prototype</a:t>
            </a:r>
          </a:p>
        </p:txBody>
      </p:sp>
      <p:sp>
        <p:nvSpPr>
          <p:cNvPr id="216" name="Shape 216"/>
          <p:cNvSpPr txBox="1"/>
          <p:nvPr/>
        </p:nvSpPr>
        <p:spPr>
          <a:xfrm>
            <a:off x="6896962" y="4411575"/>
            <a:ext cx="1930200" cy="390900"/>
          </a:xfrm>
          <a:prstGeom prst="rect">
            <a:avLst/>
          </a:prstGeom>
          <a:noFill/>
          <a:ln>
            <a:noFill/>
          </a:ln>
        </p:spPr>
        <p:txBody>
          <a:bodyPr lIns="91425" tIns="91425" rIns="91425" bIns="91425" anchor="t" anchorCtr="0">
            <a:noAutofit/>
          </a:bodyPr>
          <a:lstStyle/>
          <a:p>
            <a:pPr lvl="0" rtl="0">
              <a:spcBef>
                <a:spcPts val="0"/>
              </a:spcBef>
              <a:buNone/>
            </a:pPr>
            <a:r>
              <a:rPr lang="en" sz="1800">
                <a:solidFill>
                  <a:srgbClr val="319668"/>
                </a:solidFill>
              </a:rPr>
              <a:t>High-fi Prototype</a:t>
            </a:r>
          </a:p>
        </p:txBody>
      </p:sp>
      <p:pic>
        <p:nvPicPr>
          <p:cNvPr id="217" name="Shape 217"/>
          <p:cNvPicPr preferRelativeResize="0"/>
          <p:nvPr/>
        </p:nvPicPr>
        <p:blipFill>
          <a:blip r:embed="rId4">
            <a:alphaModFix/>
          </a:blip>
          <a:stretch>
            <a:fillRect/>
          </a:stretch>
        </p:blipFill>
        <p:spPr>
          <a:xfrm>
            <a:off x="80500" y="1111550"/>
            <a:ext cx="2488872" cy="3299650"/>
          </a:xfrm>
          <a:prstGeom prst="rect">
            <a:avLst/>
          </a:prstGeom>
          <a:noFill/>
          <a:ln w="28575" cap="flat" cmpd="sng">
            <a:solidFill>
              <a:srgbClr val="319668"/>
            </a:solidFill>
            <a:prstDash val="solid"/>
            <a:round/>
            <a:headEnd type="none" w="med" len="med"/>
            <a:tailEnd type="none" w="med" len="med"/>
          </a:ln>
        </p:spPr>
      </p:pic>
      <p:pic>
        <p:nvPicPr>
          <p:cNvPr id="218" name="Shape 218"/>
          <p:cNvPicPr preferRelativeResize="0"/>
          <p:nvPr/>
        </p:nvPicPr>
        <p:blipFill>
          <a:blip r:embed="rId5">
            <a:alphaModFix/>
          </a:blip>
          <a:stretch>
            <a:fillRect/>
          </a:stretch>
        </p:blipFill>
        <p:spPr>
          <a:xfrm>
            <a:off x="3290925" y="1455400"/>
            <a:ext cx="2942424" cy="2232694"/>
          </a:xfrm>
          <a:prstGeom prst="rect">
            <a:avLst/>
          </a:prstGeom>
          <a:noFill/>
          <a:ln w="28575" cap="flat" cmpd="sng">
            <a:solidFill>
              <a:srgbClr val="319668"/>
            </a:solidFill>
            <a:prstDash val="solid"/>
            <a:round/>
            <a:headEnd type="none" w="med" len="med"/>
            <a:tailEnd type="none" w="med" len="med"/>
          </a:ln>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879565" y="1036462"/>
            <a:ext cx="1925260" cy="3374738"/>
          </a:xfrm>
          <a:prstGeom prst="rect">
            <a:avLst/>
          </a:prstGeom>
          <a:ln w="28575">
            <a:solidFill>
              <a:srgbClr val="319668"/>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223"/>
        <p:cNvGrpSpPr/>
        <p:nvPr/>
      </p:nvGrpSpPr>
      <p:grpSpPr>
        <a:xfrm>
          <a:off x="0" y="0"/>
          <a:ext cx="0" cy="0"/>
          <a:chOff x="0" y="0"/>
          <a:chExt cx="0" cy="0"/>
        </a:xfrm>
      </p:grpSpPr>
      <p:sp>
        <p:nvSpPr>
          <p:cNvPr id="224" name="Shape 224"/>
          <p:cNvSpPr/>
          <p:nvPr/>
        </p:nvSpPr>
        <p:spPr>
          <a:xfrm>
            <a:off x="167750" y="226500"/>
            <a:ext cx="7570800" cy="597600"/>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2300" dirty="0">
                <a:solidFill>
                  <a:schemeClr val="lt1"/>
                </a:solidFill>
                <a:sym typeface="Arial"/>
              </a:rPr>
              <a:t>Major Design Decisions: Identification by Characteristics</a:t>
            </a:r>
            <a:endParaRPr lang="en" sz="2300" dirty="0">
              <a:solidFill>
                <a:schemeClr val="lt1"/>
              </a:solidFill>
            </a:endParaRPr>
          </a:p>
        </p:txBody>
      </p:sp>
      <p:pic>
        <p:nvPicPr>
          <p:cNvPr id="225" name="Shape 225" descr="y.png"/>
          <p:cNvPicPr preferRelativeResize="0"/>
          <p:nvPr/>
        </p:nvPicPr>
        <p:blipFill rotWithShape="1">
          <a:blip r:embed="rId3">
            <a:alphaModFix/>
          </a:blip>
          <a:srcRect/>
          <a:stretch/>
        </p:blipFill>
        <p:spPr>
          <a:xfrm>
            <a:off x="8154425" y="0"/>
            <a:ext cx="650400" cy="910800"/>
          </a:xfrm>
          <a:prstGeom prst="rect">
            <a:avLst/>
          </a:prstGeom>
          <a:noFill/>
          <a:ln>
            <a:noFill/>
          </a:ln>
        </p:spPr>
      </p:pic>
      <p:sp>
        <p:nvSpPr>
          <p:cNvPr id="226" name="Shape 226"/>
          <p:cNvSpPr/>
          <p:nvPr/>
        </p:nvSpPr>
        <p:spPr>
          <a:xfrm>
            <a:off x="2707337" y="2376300"/>
            <a:ext cx="481200" cy="390900"/>
          </a:xfrm>
          <a:prstGeom prst="rightArrow">
            <a:avLst>
              <a:gd name="adj1" fmla="val 50000"/>
              <a:gd name="adj2" fmla="val 50000"/>
            </a:avLst>
          </a:prstGeom>
          <a:solidFill>
            <a:srgbClr val="319668">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7" name="Shape 227"/>
          <p:cNvSpPr/>
          <p:nvPr/>
        </p:nvSpPr>
        <p:spPr>
          <a:xfrm>
            <a:off x="6240000" y="2376300"/>
            <a:ext cx="481200" cy="390900"/>
          </a:xfrm>
          <a:prstGeom prst="rightArrow">
            <a:avLst>
              <a:gd name="adj1" fmla="val 50000"/>
              <a:gd name="adj2" fmla="val 50000"/>
            </a:avLst>
          </a:prstGeom>
          <a:solidFill>
            <a:srgbClr val="319668">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28" name="Shape 228"/>
          <p:cNvSpPr txBox="1"/>
          <p:nvPr/>
        </p:nvSpPr>
        <p:spPr>
          <a:xfrm>
            <a:off x="1413700" y="4411575"/>
            <a:ext cx="1012800" cy="390900"/>
          </a:xfrm>
          <a:prstGeom prst="rect">
            <a:avLst/>
          </a:prstGeom>
          <a:noFill/>
          <a:ln>
            <a:noFill/>
          </a:ln>
        </p:spPr>
        <p:txBody>
          <a:bodyPr lIns="91425" tIns="91425" rIns="91425" bIns="91425" anchor="t" anchorCtr="0">
            <a:noAutofit/>
          </a:bodyPr>
          <a:lstStyle/>
          <a:p>
            <a:pPr lvl="0" rtl="0">
              <a:spcBef>
                <a:spcPts val="0"/>
              </a:spcBef>
              <a:buNone/>
            </a:pPr>
            <a:endParaRPr>
              <a:solidFill>
                <a:srgbClr val="319668"/>
              </a:solidFill>
            </a:endParaRPr>
          </a:p>
        </p:txBody>
      </p:sp>
      <p:sp>
        <p:nvSpPr>
          <p:cNvPr id="229" name="Shape 229"/>
          <p:cNvSpPr txBox="1"/>
          <p:nvPr/>
        </p:nvSpPr>
        <p:spPr>
          <a:xfrm>
            <a:off x="741837" y="4411575"/>
            <a:ext cx="1201800" cy="390900"/>
          </a:xfrm>
          <a:prstGeom prst="rect">
            <a:avLst/>
          </a:prstGeom>
          <a:noFill/>
          <a:ln>
            <a:noFill/>
          </a:ln>
        </p:spPr>
        <p:txBody>
          <a:bodyPr lIns="91425" tIns="91425" rIns="91425" bIns="91425" anchor="t" anchorCtr="0">
            <a:noAutofit/>
          </a:bodyPr>
          <a:lstStyle/>
          <a:p>
            <a:pPr lvl="0" algn="ctr" rtl="0">
              <a:spcBef>
                <a:spcPts val="0"/>
              </a:spcBef>
              <a:buNone/>
            </a:pPr>
            <a:r>
              <a:rPr lang="en" sz="1800" dirty="0">
                <a:solidFill>
                  <a:srgbClr val="319668"/>
                </a:solidFill>
              </a:rPr>
              <a:t>Sketching</a:t>
            </a:r>
          </a:p>
        </p:txBody>
      </p:sp>
      <p:sp>
        <p:nvSpPr>
          <p:cNvPr id="230" name="Shape 230"/>
          <p:cNvSpPr txBox="1"/>
          <p:nvPr/>
        </p:nvSpPr>
        <p:spPr>
          <a:xfrm>
            <a:off x="3124581" y="4411575"/>
            <a:ext cx="3179400" cy="390900"/>
          </a:xfrm>
          <a:prstGeom prst="rect">
            <a:avLst/>
          </a:prstGeom>
          <a:noFill/>
          <a:ln>
            <a:noFill/>
          </a:ln>
        </p:spPr>
        <p:txBody>
          <a:bodyPr lIns="91425" tIns="91425" rIns="91425" bIns="91425" anchor="t" anchorCtr="0">
            <a:noAutofit/>
          </a:bodyPr>
          <a:lstStyle/>
          <a:p>
            <a:pPr lvl="0" rtl="0">
              <a:spcBef>
                <a:spcPts val="0"/>
              </a:spcBef>
              <a:buNone/>
            </a:pPr>
            <a:r>
              <a:rPr lang="en" sz="1800" dirty="0">
                <a:solidFill>
                  <a:srgbClr val="319668"/>
                </a:solidFill>
              </a:rPr>
              <a:t>Storyboard - Low-fi Prototype</a:t>
            </a:r>
          </a:p>
        </p:txBody>
      </p:sp>
      <p:sp>
        <p:nvSpPr>
          <p:cNvPr id="231" name="Shape 231"/>
          <p:cNvSpPr txBox="1"/>
          <p:nvPr/>
        </p:nvSpPr>
        <p:spPr>
          <a:xfrm>
            <a:off x="6903662" y="4411575"/>
            <a:ext cx="1930200" cy="390900"/>
          </a:xfrm>
          <a:prstGeom prst="rect">
            <a:avLst/>
          </a:prstGeom>
          <a:noFill/>
          <a:ln>
            <a:noFill/>
          </a:ln>
        </p:spPr>
        <p:txBody>
          <a:bodyPr lIns="91425" tIns="91425" rIns="91425" bIns="91425" anchor="t" anchorCtr="0">
            <a:noAutofit/>
          </a:bodyPr>
          <a:lstStyle/>
          <a:p>
            <a:pPr lvl="0" algn="ctr" rtl="0">
              <a:spcBef>
                <a:spcPts val="0"/>
              </a:spcBef>
              <a:buNone/>
            </a:pPr>
            <a:r>
              <a:rPr lang="en" sz="1800">
                <a:solidFill>
                  <a:srgbClr val="319668"/>
                </a:solidFill>
              </a:rPr>
              <a:t>High-fi Prototype</a:t>
            </a:r>
          </a:p>
        </p:txBody>
      </p:sp>
      <p:pic>
        <p:nvPicPr>
          <p:cNvPr id="232" name="Shape 232"/>
          <p:cNvPicPr preferRelativeResize="0"/>
          <p:nvPr/>
        </p:nvPicPr>
        <p:blipFill>
          <a:blip r:embed="rId4">
            <a:alphaModFix/>
          </a:blip>
          <a:stretch>
            <a:fillRect/>
          </a:stretch>
        </p:blipFill>
        <p:spPr>
          <a:xfrm>
            <a:off x="166025" y="1063200"/>
            <a:ext cx="2353452" cy="3282674"/>
          </a:xfrm>
          <a:prstGeom prst="rect">
            <a:avLst/>
          </a:prstGeom>
          <a:noFill/>
          <a:ln w="28575" cap="flat" cmpd="sng">
            <a:solidFill>
              <a:srgbClr val="319668"/>
            </a:solidFill>
            <a:prstDash val="solid"/>
            <a:round/>
            <a:headEnd type="none" w="med" len="med"/>
            <a:tailEnd type="none" w="med" len="med"/>
          </a:ln>
        </p:spPr>
      </p:pic>
      <p:sp>
        <p:nvSpPr>
          <p:cNvPr id="234" name="Shape 234"/>
          <p:cNvSpPr txBox="1"/>
          <p:nvPr/>
        </p:nvSpPr>
        <p:spPr>
          <a:xfrm>
            <a:off x="3936981" y="2376300"/>
            <a:ext cx="1554600" cy="390900"/>
          </a:xfrm>
          <a:prstGeom prst="rect">
            <a:avLst/>
          </a:prstGeom>
          <a:noFill/>
          <a:ln>
            <a:noFill/>
          </a:ln>
        </p:spPr>
        <p:txBody>
          <a:bodyPr lIns="91425" tIns="91425" rIns="91425" bIns="91425" anchor="t" anchorCtr="0">
            <a:noAutofit/>
          </a:bodyPr>
          <a:lstStyle/>
          <a:p>
            <a:pPr lvl="0" rtl="0">
              <a:spcBef>
                <a:spcPts val="0"/>
              </a:spcBef>
              <a:buNone/>
            </a:pPr>
            <a:r>
              <a:rPr lang="en" sz="1800" dirty="0"/>
              <a:t>Not Included</a:t>
            </a:r>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2723" y="1063200"/>
            <a:ext cx="1872738" cy="3282674"/>
          </a:xfrm>
          <a:prstGeom prst="rect">
            <a:avLst/>
          </a:prstGeom>
          <a:ln w="28575">
            <a:solidFill>
              <a:srgbClr val="319668"/>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238"/>
        <p:cNvGrpSpPr/>
        <p:nvPr/>
      </p:nvGrpSpPr>
      <p:grpSpPr>
        <a:xfrm>
          <a:off x="0" y="0"/>
          <a:ext cx="0" cy="0"/>
          <a:chOff x="0" y="0"/>
          <a:chExt cx="0" cy="0"/>
        </a:xfrm>
      </p:grpSpPr>
      <p:sp>
        <p:nvSpPr>
          <p:cNvPr id="239" name="Shape 239"/>
          <p:cNvSpPr/>
          <p:nvPr/>
        </p:nvSpPr>
        <p:spPr>
          <a:xfrm>
            <a:off x="167750" y="226500"/>
            <a:ext cx="7570800" cy="597600"/>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defTabSz="914400" rtl="0" eaLnBrk="1" fontAlgn="auto" latinLnBrk="0" hangingPunct="1">
              <a:lnSpc>
                <a:spcPct val="100000"/>
              </a:lnSpc>
              <a:spcBef>
                <a:spcPts val="0"/>
              </a:spcBef>
              <a:spcAft>
                <a:spcPts val="0"/>
              </a:spcAft>
              <a:buClrTx/>
              <a:buSzPct val="25000"/>
              <a:buFontTx/>
              <a:buNone/>
              <a:tabLst/>
              <a:defRPr/>
            </a:pPr>
            <a:r>
              <a:rPr kumimoji="0" lang="en" sz="3100" b="0" i="0" u="none" strike="noStrike" kern="0" cap="none" spc="0" normalizeH="0" baseline="0" noProof="0" dirty="0">
                <a:ln>
                  <a:noFill/>
                </a:ln>
                <a:solidFill>
                  <a:srgbClr val="FFFFFF"/>
                </a:solidFill>
                <a:effectLst/>
                <a:uLnTx/>
                <a:uFillTx/>
                <a:latin typeface="Arial"/>
                <a:cs typeface="Arial"/>
                <a:sym typeface="Arial"/>
              </a:rPr>
              <a:t>Major Design Decisions: Summary</a:t>
            </a:r>
          </a:p>
        </p:txBody>
      </p:sp>
      <p:pic>
        <p:nvPicPr>
          <p:cNvPr id="240" name="Shape 240" descr="y.png"/>
          <p:cNvPicPr preferRelativeResize="0"/>
          <p:nvPr/>
        </p:nvPicPr>
        <p:blipFill rotWithShape="1">
          <a:blip r:embed="rId3">
            <a:alphaModFix/>
          </a:blip>
          <a:srcRect/>
          <a:stretch/>
        </p:blipFill>
        <p:spPr>
          <a:xfrm>
            <a:off x="8154425" y="0"/>
            <a:ext cx="650400" cy="910800"/>
          </a:xfrm>
          <a:prstGeom prst="rect">
            <a:avLst/>
          </a:prstGeom>
          <a:noFill/>
          <a:ln>
            <a:noFill/>
          </a:ln>
        </p:spPr>
      </p:pic>
      <p:sp>
        <p:nvSpPr>
          <p:cNvPr id="241" name="Shape 241"/>
          <p:cNvSpPr txBox="1"/>
          <p:nvPr/>
        </p:nvSpPr>
        <p:spPr>
          <a:xfrm>
            <a:off x="1356430" y="3868295"/>
            <a:ext cx="1012800" cy="390900"/>
          </a:xfrm>
          <a:prstGeom prst="rect">
            <a:avLst/>
          </a:prstGeom>
          <a:noFill/>
          <a:ln>
            <a:noFill/>
          </a:ln>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400" b="0" i="0" u="none" strike="noStrike" kern="0" cap="none" spc="0" normalizeH="0" baseline="0" noProof="0">
              <a:ln>
                <a:noFill/>
              </a:ln>
              <a:solidFill>
                <a:srgbClr val="319668"/>
              </a:solidFill>
              <a:effectLst/>
              <a:uLnTx/>
              <a:uFillTx/>
              <a:latin typeface="Arial"/>
              <a:cs typeface="Arial"/>
              <a:sym typeface="Arial"/>
            </a:endParaRPr>
          </a:p>
        </p:txBody>
      </p:sp>
      <p:pic>
        <p:nvPicPr>
          <p:cNvPr id="242" name="Shape 242"/>
          <p:cNvPicPr preferRelativeResize="0"/>
          <p:nvPr/>
        </p:nvPicPr>
        <p:blipFill>
          <a:blip r:embed="rId4">
            <a:alphaModFix/>
          </a:blip>
          <a:stretch>
            <a:fillRect/>
          </a:stretch>
        </p:blipFill>
        <p:spPr>
          <a:xfrm>
            <a:off x="359925" y="1123718"/>
            <a:ext cx="1174124" cy="2064650"/>
          </a:xfrm>
          <a:prstGeom prst="rect">
            <a:avLst/>
          </a:prstGeom>
          <a:noFill/>
          <a:ln w="28575" cap="flat" cmpd="sng">
            <a:solidFill>
              <a:srgbClr val="319668"/>
            </a:solidFill>
            <a:prstDash val="solid"/>
            <a:round/>
            <a:headEnd type="none" w="med" len="med"/>
            <a:tailEnd type="none" w="med" len="med"/>
          </a:ln>
        </p:spPr>
      </p:pic>
      <p:pic>
        <p:nvPicPr>
          <p:cNvPr id="245" name="Shape 245"/>
          <p:cNvPicPr preferRelativeResize="0"/>
          <p:nvPr/>
        </p:nvPicPr>
        <p:blipFill>
          <a:blip r:embed="rId5">
            <a:alphaModFix/>
          </a:blip>
          <a:stretch>
            <a:fillRect/>
          </a:stretch>
        </p:blipFill>
        <p:spPr>
          <a:xfrm>
            <a:off x="7144382" y="1122622"/>
            <a:ext cx="1196450" cy="2071528"/>
          </a:xfrm>
          <a:prstGeom prst="rect">
            <a:avLst/>
          </a:prstGeom>
          <a:noFill/>
          <a:ln w="28575" cap="flat" cmpd="sng">
            <a:solidFill>
              <a:srgbClr val="319668"/>
            </a:solidFill>
            <a:prstDash val="solid"/>
            <a:round/>
            <a:headEnd type="none" w="med" len="med"/>
            <a:tailEnd type="none" w="med" len="med"/>
          </a:ln>
        </p:spPr>
      </p:pic>
      <p:pic>
        <p:nvPicPr>
          <p:cNvPr id="249" name="Shape 249"/>
          <p:cNvPicPr preferRelativeResize="0"/>
          <p:nvPr/>
        </p:nvPicPr>
        <p:blipFill>
          <a:blip r:embed="rId6">
            <a:alphaModFix/>
          </a:blip>
          <a:stretch>
            <a:fillRect/>
          </a:stretch>
        </p:blipFill>
        <p:spPr>
          <a:xfrm>
            <a:off x="4875454" y="1123719"/>
            <a:ext cx="1196450" cy="2083925"/>
          </a:xfrm>
          <a:prstGeom prst="rect">
            <a:avLst/>
          </a:prstGeom>
          <a:noFill/>
          <a:ln w="28575" cap="flat" cmpd="sng">
            <a:solidFill>
              <a:srgbClr val="319668"/>
            </a:solidFill>
            <a:prstDash val="solid"/>
            <a:round/>
            <a:headEnd type="none" w="med" len="med"/>
            <a:tailEnd type="none" w="med" len="med"/>
          </a:ln>
        </p:spPr>
      </p:pic>
      <p:sp>
        <p:nvSpPr>
          <p:cNvPr id="15" name="Shape 165"/>
          <p:cNvSpPr txBox="1">
            <a:spLocks noGrp="1"/>
          </p:cNvSpPr>
          <p:nvPr>
            <p:ph type="body" idx="1"/>
          </p:nvPr>
        </p:nvSpPr>
        <p:spPr>
          <a:xfrm>
            <a:off x="7043804" y="3514912"/>
            <a:ext cx="1944000" cy="965261"/>
          </a:xfrm>
          <a:prstGeom prst="rect">
            <a:avLst/>
          </a:prstGeom>
          <a:noFill/>
          <a:ln>
            <a:noFill/>
          </a:ln>
        </p:spPr>
        <p:txBody>
          <a:bodyPr lIns="68575" tIns="34275" rIns="68575" bIns="34275" anchor="t" anchorCtr="0">
            <a:noAutofit/>
          </a:bodyPr>
          <a:lstStyle/>
          <a:p>
            <a:pPr marL="6350" indent="0">
              <a:spcBef>
                <a:spcPts val="0"/>
              </a:spcBef>
              <a:buClr>
                <a:srgbClr val="319668"/>
              </a:buClr>
              <a:buNone/>
            </a:pPr>
            <a:r>
              <a:rPr lang="en-US" sz="1600" b="1" dirty="0">
                <a:solidFill>
                  <a:srgbClr val="319668"/>
                </a:solidFill>
                <a:latin typeface="Arial"/>
                <a:ea typeface="Arial"/>
                <a:cs typeface="Arial"/>
                <a:sym typeface="Arial"/>
              </a:rPr>
              <a:t>Informative</a:t>
            </a:r>
          </a:p>
          <a:p>
            <a:pPr marL="6350" indent="0">
              <a:spcBef>
                <a:spcPts val="0"/>
              </a:spcBef>
              <a:buClr>
                <a:srgbClr val="319668"/>
              </a:buClr>
              <a:buNone/>
            </a:pPr>
            <a:r>
              <a:rPr lang="en-US" sz="1400" dirty="0">
                <a:solidFill>
                  <a:srgbClr val="319668"/>
                </a:solidFill>
                <a:latin typeface="Arial"/>
                <a:ea typeface="Arial"/>
                <a:cs typeface="Arial"/>
                <a:sym typeface="Arial"/>
              </a:rPr>
              <a:t>Clear, easy to use description pages, details that users were looking for</a:t>
            </a:r>
          </a:p>
        </p:txBody>
      </p:sp>
      <p:sp>
        <p:nvSpPr>
          <p:cNvPr id="16" name="Shape 165"/>
          <p:cNvSpPr txBox="1">
            <a:spLocks/>
          </p:cNvSpPr>
          <p:nvPr/>
        </p:nvSpPr>
        <p:spPr>
          <a:xfrm>
            <a:off x="345901" y="3514912"/>
            <a:ext cx="1944000" cy="706766"/>
          </a:xfrm>
          <a:prstGeom prst="rect">
            <a:avLst/>
          </a:prstGeom>
          <a:noFill/>
          <a:ln>
            <a:noFill/>
          </a:ln>
        </p:spPr>
        <p:txBody>
          <a:bodyPr lIns="68575" tIns="34275" rIns="68575" bIns="34275" anchor="t" anchorCtr="0">
            <a:noAutofit/>
          </a:bodyPr>
          <a:lstStyle>
            <a:defPPr marR="0" lvl="0" algn="l" rtl="0">
              <a:lnSpc>
                <a:spcPct val="100000"/>
              </a:lnSpc>
              <a:spcBef>
                <a:spcPts val="0"/>
              </a:spcBef>
              <a:spcAft>
                <a:spcPts val="0"/>
              </a:spcAft>
            </a:defPPr>
            <a:lvl1pPr marL="177800" marR="0" lvl="0" indent="-3810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6350" indent="0">
              <a:spcBef>
                <a:spcPts val="0"/>
              </a:spcBef>
              <a:buClr>
                <a:srgbClr val="319668"/>
              </a:buClr>
              <a:buNone/>
            </a:pPr>
            <a:r>
              <a:rPr lang="en-US" sz="1600" b="1" dirty="0">
                <a:solidFill>
                  <a:srgbClr val="319668"/>
                </a:solidFill>
                <a:latin typeface="Arial"/>
                <a:ea typeface="Arial"/>
                <a:cs typeface="Arial"/>
                <a:sym typeface="Arial"/>
              </a:rPr>
              <a:t>Easy to use</a:t>
            </a:r>
          </a:p>
          <a:p>
            <a:pPr marL="6350" indent="0">
              <a:spcBef>
                <a:spcPts val="0"/>
              </a:spcBef>
              <a:buClr>
                <a:srgbClr val="319668"/>
              </a:buClr>
              <a:buNone/>
            </a:pPr>
            <a:r>
              <a:rPr lang="en-US" sz="1400" dirty="0">
                <a:solidFill>
                  <a:srgbClr val="319668"/>
                </a:solidFill>
                <a:latin typeface="Arial"/>
                <a:ea typeface="Arial"/>
                <a:cs typeface="Arial"/>
                <a:sym typeface="Arial"/>
              </a:rPr>
              <a:t>large buttons, informative naming</a:t>
            </a:r>
          </a:p>
        </p:txBody>
      </p:sp>
      <p:sp>
        <p:nvSpPr>
          <p:cNvPr id="17" name="Shape 165"/>
          <p:cNvSpPr txBox="1">
            <a:spLocks/>
          </p:cNvSpPr>
          <p:nvPr/>
        </p:nvSpPr>
        <p:spPr>
          <a:xfrm>
            <a:off x="2537010" y="3518611"/>
            <a:ext cx="1944000" cy="916407"/>
          </a:xfrm>
          <a:prstGeom prst="rect">
            <a:avLst/>
          </a:prstGeom>
          <a:noFill/>
          <a:ln>
            <a:noFill/>
          </a:ln>
        </p:spPr>
        <p:txBody>
          <a:bodyPr lIns="68575" tIns="34275" rIns="68575" bIns="34275" anchor="t" anchorCtr="0">
            <a:noAutofit/>
          </a:bodyPr>
          <a:lstStyle>
            <a:defPPr marR="0" lvl="0" algn="l" rtl="0">
              <a:lnSpc>
                <a:spcPct val="100000"/>
              </a:lnSpc>
              <a:spcBef>
                <a:spcPts val="0"/>
              </a:spcBef>
              <a:spcAft>
                <a:spcPts val="0"/>
              </a:spcAft>
            </a:defPPr>
            <a:lvl1pPr marL="177800" marR="0" lvl="0" indent="-3810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6350" indent="0">
              <a:spcBef>
                <a:spcPts val="0"/>
              </a:spcBef>
              <a:buClr>
                <a:srgbClr val="319668"/>
              </a:buClr>
              <a:buNone/>
            </a:pPr>
            <a:r>
              <a:rPr lang="en-US" sz="1600" b="1" dirty="0">
                <a:solidFill>
                  <a:srgbClr val="319668"/>
                </a:solidFill>
                <a:latin typeface="Arial"/>
                <a:ea typeface="Arial"/>
                <a:cs typeface="Arial"/>
                <a:sym typeface="Arial"/>
              </a:rPr>
              <a:t>Simple design</a:t>
            </a:r>
          </a:p>
          <a:p>
            <a:pPr marL="6350" indent="0">
              <a:spcBef>
                <a:spcPts val="0"/>
              </a:spcBef>
              <a:buClr>
                <a:srgbClr val="319668"/>
              </a:buClr>
              <a:buNone/>
            </a:pPr>
            <a:r>
              <a:rPr lang="en-US" sz="1400" dirty="0">
                <a:solidFill>
                  <a:srgbClr val="319668"/>
                </a:solidFill>
                <a:latin typeface="Arial"/>
                <a:ea typeface="Arial"/>
                <a:cs typeface="Arial"/>
                <a:sym typeface="Arial"/>
              </a:rPr>
              <a:t>Reduced clutter, large buttons/clickable areas</a:t>
            </a:r>
          </a:p>
        </p:txBody>
      </p:sp>
      <p:sp>
        <p:nvSpPr>
          <p:cNvPr id="18" name="Shape 165"/>
          <p:cNvSpPr txBox="1">
            <a:spLocks/>
          </p:cNvSpPr>
          <p:nvPr/>
        </p:nvSpPr>
        <p:spPr>
          <a:xfrm>
            <a:off x="4777070" y="3514912"/>
            <a:ext cx="1944000" cy="745936"/>
          </a:xfrm>
          <a:prstGeom prst="rect">
            <a:avLst/>
          </a:prstGeom>
          <a:noFill/>
          <a:ln>
            <a:noFill/>
          </a:ln>
        </p:spPr>
        <p:txBody>
          <a:bodyPr lIns="68575" tIns="34275" rIns="68575" bIns="34275" anchor="t" anchorCtr="0">
            <a:noAutofit/>
          </a:bodyPr>
          <a:lstStyle>
            <a:defPPr marR="0" lvl="0" algn="l" rtl="0">
              <a:lnSpc>
                <a:spcPct val="100000"/>
              </a:lnSpc>
              <a:spcBef>
                <a:spcPts val="0"/>
              </a:spcBef>
              <a:spcAft>
                <a:spcPts val="0"/>
              </a:spcAft>
            </a:defPPr>
            <a:lvl1pPr marL="177800" marR="0" lvl="0" indent="-3810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6350" indent="0">
              <a:spcBef>
                <a:spcPts val="0"/>
              </a:spcBef>
              <a:buClr>
                <a:srgbClr val="319668"/>
              </a:buClr>
              <a:buNone/>
            </a:pPr>
            <a:r>
              <a:rPr lang="en-US" sz="1600" b="1" dirty="0">
                <a:solidFill>
                  <a:srgbClr val="319668"/>
                </a:solidFill>
                <a:latin typeface="Arial"/>
                <a:ea typeface="Arial"/>
                <a:cs typeface="Arial"/>
                <a:sym typeface="Arial"/>
              </a:rPr>
              <a:t>Options!</a:t>
            </a:r>
            <a:r>
              <a:rPr lang="en-US" sz="1400" dirty="0">
                <a:solidFill>
                  <a:srgbClr val="319668"/>
                </a:solidFill>
                <a:latin typeface="Arial"/>
                <a:ea typeface="Arial"/>
                <a:cs typeface="Arial"/>
                <a:sym typeface="Arial"/>
              </a:rPr>
              <a:t> </a:t>
            </a:r>
          </a:p>
          <a:p>
            <a:pPr marL="6350" indent="0">
              <a:spcBef>
                <a:spcPts val="0"/>
              </a:spcBef>
              <a:buClr>
                <a:srgbClr val="319668"/>
              </a:buClr>
              <a:buNone/>
            </a:pPr>
            <a:r>
              <a:rPr lang="en-US" sz="1400" dirty="0">
                <a:solidFill>
                  <a:srgbClr val="319668"/>
                </a:solidFill>
                <a:latin typeface="Arial"/>
                <a:ea typeface="Arial"/>
                <a:cs typeface="Arial"/>
                <a:sym typeface="Arial"/>
              </a:rPr>
              <a:t>Two identification techniques, all tasks are optional </a:t>
            </a:r>
          </a:p>
        </p:txBody>
      </p:sp>
      <p:pic>
        <p:nvPicPr>
          <p:cNvPr id="19" name="Shape 247"/>
          <p:cNvPicPr preferRelativeResize="0"/>
          <p:nvPr/>
        </p:nvPicPr>
        <p:blipFill>
          <a:blip r:embed="rId7">
            <a:alphaModFix/>
          </a:blip>
          <a:stretch>
            <a:fillRect/>
          </a:stretch>
        </p:blipFill>
        <p:spPr>
          <a:xfrm>
            <a:off x="2606527" y="1120281"/>
            <a:ext cx="1196449" cy="2071525"/>
          </a:xfrm>
          <a:prstGeom prst="rect">
            <a:avLst/>
          </a:prstGeom>
          <a:noFill/>
          <a:ln w="28575" cap="flat" cmpd="sng">
            <a:solidFill>
              <a:srgbClr val="319668"/>
            </a:solidFill>
            <a:prstDash val="solid"/>
            <a:round/>
            <a:headEnd type="none" w="med" len="med"/>
            <a:tailEnd type="none" w="med" len="med"/>
          </a:ln>
        </p:spPr>
      </p:pic>
    </p:spTree>
    <p:extLst>
      <p:ext uri="{BB962C8B-B14F-4D97-AF65-F5344CB8AC3E}">
        <p14:creationId xmlns:p14="http://schemas.microsoft.com/office/powerpoint/2010/main" val="4096134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255"/>
        <p:cNvGrpSpPr/>
        <p:nvPr/>
      </p:nvGrpSpPr>
      <p:grpSpPr>
        <a:xfrm>
          <a:off x="0" y="0"/>
          <a:ext cx="0" cy="0"/>
          <a:chOff x="0" y="0"/>
          <a:chExt cx="0" cy="0"/>
        </a:xfrm>
      </p:grpSpPr>
      <p:sp>
        <p:nvSpPr>
          <p:cNvPr id="256" name="Shape 256"/>
          <p:cNvSpPr/>
          <p:nvPr/>
        </p:nvSpPr>
        <p:spPr>
          <a:xfrm>
            <a:off x="167745" y="226488"/>
            <a:ext cx="7570800" cy="597600"/>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3300" dirty="0">
                <a:solidFill>
                  <a:schemeClr val="lt1"/>
                </a:solidFill>
                <a:latin typeface="Arial"/>
                <a:ea typeface="Arial"/>
                <a:cs typeface="Arial"/>
                <a:sym typeface="Arial"/>
              </a:rPr>
              <a:t>Heuristic Evaluations: Level 4 Issues</a:t>
            </a:r>
          </a:p>
        </p:txBody>
      </p:sp>
      <p:pic>
        <p:nvPicPr>
          <p:cNvPr id="260" name="Shape 260" descr="y.png"/>
          <p:cNvPicPr preferRelativeResize="0"/>
          <p:nvPr/>
        </p:nvPicPr>
        <p:blipFill rotWithShape="1">
          <a:blip r:embed="rId3">
            <a:alphaModFix/>
          </a:blip>
          <a:srcRect/>
          <a:stretch/>
        </p:blipFill>
        <p:spPr>
          <a:xfrm>
            <a:off x="8154425" y="0"/>
            <a:ext cx="650400" cy="910800"/>
          </a:xfrm>
          <a:prstGeom prst="rect">
            <a:avLst/>
          </a:prstGeom>
          <a:noFill/>
          <a:ln>
            <a:noFill/>
          </a:ln>
        </p:spPr>
      </p:pic>
      <p:sp>
        <p:nvSpPr>
          <p:cNvPr id="262" name="Shape 262"/>
          <p:cNvSpPr txBox="1"/>
          <p:nvPr/>
        </p:nvSpPr>
        <p:spPr>
          <a:xfrm>
            <a:off x="167748" y="4494925"/>
            <a:ext cx="2048400" cy="3909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rgbClr val="319668"/>
                </a:solidFill>
              </a:rPr>
              <a:t>User Control and Freedom</a:t>
            </a:r>
          </a:p>
        </p:txBody>
      </p:sp>
      <p:sp>
        <p:nvSpPr>
          <p:cNvPr id="263" name="Shape 263"/>
          <p:cNvSpPr txBox="1"/>
          <p:nvPr/>
        </p:nvSpPr>
        <p:spPr>
          <a:xfrm>
            <a:off x="3462098" y="4494925"/>
            <a:ext cx="2048400" cy="3909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rgbClr val="319668"/>
                </a:solidFill>
              </a:rPr>
              <a:t>User Control and Freedom</a:t>
            </a:r>
          </a:p>
        </p:txBody>
      </p:sp>
      <p:sp>
        <p:nvSpPr>
          <p:cNvPr id="264" name="Shape 264"/>
          <p:cNvSpPr txBox="1"/>
          <p:nvPr/>
        </p:nvSpPr>
        <p:spPr>
          <a:xfrm>
            <a:off x="6756398" y="4494925"/>
            <a:ext cx="2048400" cy="3909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rgbClr val="319668"/>
                </a:solidFill>
              </a:rPr>
              <a:t>User Control and Freedom</a:t>
            </a:r>
          </a:p>
        </p:txBody>
      </p:sp>
      <p:pic>
        <p:nvPicPr>
          <p:cNvPr id="2" name="Picture 1"/>
          <p:cNvPicPr>
            <a:picLocks noChangeAspect="1"/>
          </p:cNvPicPr>
          <p:nvPr/>
        </p:nvPicPr>
        <p:blipFill>
          <a:blip r:embed="rId4"/>
          <a:stretch>
            <a:fillRect/>
          </a:stretch>
        </p:blipFill>
        <p:spPr>
          <a:xfrm>
            <a:off x="3462048" y="948250"/>
            <a:ext cx="2054328" cy="3570711"/>
          </a:xfrm>
          <a:prstGeom prst="rect">
            <a:avLst/>
          </a:prstGeom>
          <a:ln w="19050">
            <a:solidFill>
              <a:srgbClr val="319668"/>
            </a:solidFill>
          </a:ln>
        </p:spPr>
      </p:pic>
      <p:pic>
        <p:nvPicPr>
          <p:cNvPr id="3" name="Picture 2"/>
          <p:cNvPicPr>
            <a:picLocks noChangeAspect="1"/>
          </p:cNvPicPr>
          <p:nvPr/>
        </p:nvPicPr>
        <p:blipFill>
          <a:blip r:embed="rId5"/>
          <a:stretch>
            <a:fillRect/>
          </a:stretch>
        </p:blipFill>
        <p:spPr>
          <a:xfrm>
            <a:off x="6748126" y="952333"/>
            <a:ext cx="2056672" cy="3573761"/>
          </a:xfrm>
          <a:prstGeom prst="rect">
            <a:avLst/>
          </a:prstGeom>
          <a:ln w="19050">
            <a:solidFill>
              <a:srgbClr val="319668"/>
            </a:solidFill>
          </a:ln>
        </p:spPr>
      </p:pic>
      <p:pic>
        <p:nvPicPr>
          <p:cNvPr id="4" name="Picture 3"/>
          <p:cNvPicPr>
            <a:picLocks noChangeAspect="1"/>
          </p:cNvPicPr>
          <p:nvPr/>
        </p:nvPicPr>
        <p:blipFill>
          <a:blip r:embed="rId6"/>
          <a:stretch>
            <a:fillRect/>
          </a:stretch>
        </p:blipFill>
        <p:spPr>
          <a:xfrm>
            <a:off x="158790" y="948250"/>
            <a:ext cx="2057358" cy="3577844"/>
          </a:xfrm>
          <a:prstGeom prst="rect">
            <a:avLst/>
          </a:prstGeom>
          <a:ln w="19050">
            <a:solidFill>
              <a:srgbClr val="319668"/>
            </a:solidFill>
          </a:ln>
        </p:spPr>
      </p:pic>
    </p:spTree>
    <p:extLst>
      <p:ext uri="{BB962C8B-B14F-4D97-AF65-F5344CB8AC3E}">
        <p14:creationId xmlns:p14="http://schemas.microsoft.com/office/powerpoint/2010/main" val="4262484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268"/>
        <p:cNvGrpSpPr/>
        <p:nvPr/>
      </p:nvGrpSpPr>
      <p:grpSpPr>
        <a:xfrm>
          <a:off x="0" y="0"/>
          <a:ext cx="0" cy="0"/>
          <a:chOff x="0" y="0"/>
          <a:chExt cx="0" cy="0"/>
        </a:xfrm>
      </p:grpSpPr>
      <p:sp>
        <p:nvSpPr>
          <p:cNvPr id="269" name="Shape 269"/>
          <p:cNvSpPr/>
          <p:nvPr/>
        </p:nvSpPr>
        <p:spPr>
          <a:xfrm>
            <a:off x="167745"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3300" dirty="0">
                <a:solidFill>
                  <a:schemeClr val="lt1"/>
                </a:solidFill>
                <a:latin typeface="Arial"/>
                <a:ea typeface="Arial"/>
                <a:cs typeface="Arial"/>
                <a:sym typeface="Arial"/>
              </a:rPr>
              <a:t>Heuristic Evaluations</a:t>
            </a:r>
            <a:r>
              <a:rPr lang="en" sz="3300">
                <a:solidFill>
                  <a:schemeClr val="lt1"/>
                </a:solidFill>
                <a:latin typeface="Arial"/>
                <a:ea typeface="Arial"/>
                <a:cs typeface="Arial"/>
                <a:sym typeface="Arial"/>
              </a:rPr>
              <a:t>: Level </a:t>
            </a:r>
            <a:r>
              <a:rPr lang="en" sz="3300" dirty="0">
                <a:solidFill>
                  <a:schemeClr val="lt1"/>
                </a:solidFill>
                <a:latin typeface="Arial"/>
                <a:ea typeface="Arial"/>
                <a:cs typeface="Arial"/>
                <a:sym typeface="Arial"/>
              </a:rPr>
              <a:t>3 Issues</a:t>
            </a:r>
          </a:p>
        </p:txBody>
      </p:sp>
      <p:pic>
        <p:nvPicPr>
          <p:cNvPr id="271" name="Shape 271" descr="y.png"/>
          <p:cNvPicPr preferRelativeResize="0"/>
          <p:nvPr/>
        </p:nvPicPr>
        <p:blipFill rotWithShape="1">
          <a:blip r:embed="rId3">
            <a:alphaModFix/>
          </a:blip>
          <a:srcRect/>
          <a:stretch/>
        </p:blipFill>
        <p:spPr>
          <a:xfrm>
            <a:off x="8154425" y="0"/>
            <a:ext cx="650400" cy="910800"/>
          </a:xfrm>
          <a:prstGeom prst="rect">
            <a:avLst/>
          </a:prstGeom>
          <a:noFill/>
          <a:ln>
            <a:noFill/>
          </a:ln>
        </p:spPr>
      </p:pic>
      <p:sp>
        <p:nvSpPr>
          <p:cNvPr id="275" name="Shape 275"/>
          <p:cNvSpPr txBox="1"/>
          <p:nvPr/>
        </p:nvSpPr>
        <p:spPr>
          <a:xfrm>
            <a:off x="167748" y="4496525"/>
            <a:ext cx="2048400" cy="3909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rgbClr val="319668"/>
                </a:solidFill>
              </a:rPr>
              <a:t>Recognition Rather than Recall / Visibility of System Status</a:t>
            </a:r>
          </a:p>
        </p:txBody>
      </p:sp>
      <p:sp>
        <p:nvSpPr>
          <p:cNvPr id="276" name="Shape 276"/>
          <p:cNvSpPr txBox="1"/>
          <p:nvPr/>
        </p:nvSpPr>
        <p:spPr>
          <a:xfrm>
            <a:off x="3445466" y="4491070"/>
            <a:ext cx="2048399" cy="390900"/>
          </a:xfrm>
          <a:prstGeom prst="rect">
            <a:avLst/>
          </a:prstGeom>
          <a:noFill/>
          <a:ln>
            <a:noFill/>
          </a:ln>
        </p:spPr>
        <p:txBody>
          <a:bodyPr lIns="91425" tIns="91425" rIns="91425" bIns="91425" anchor="t" anchorCtr="0">
            <a:noAutofit/>
          </a:bodyPr>
          <a:lstStyle/>
          <a:p>
            <a:pPr lvl="0" algn="ctr" rtl="0">
              <a:spcBef>
                <a:spcPts val="0"/>
              </a:spcBef>
              <a:buNone/>
            </a:pPr>
            <a:r>
              <a:rPr lang="en" sz="1200" dirty="0">
                <a:solidFill>
                  <a:srgbClr val="319668"/>
                </a:solidFill>
              </a:rPr>
              <a:t>Match Between System and Real World</a:t>
            </a:r>
          </a:p>
        </p:txBody>
      </p:sp>
      <p:sp>
        <p:nvSpPr>
          <p:cNvPr id="277" name="Shape 277"/>
          <p:cNvSpPr txBox="1"/>
          <p:nvPr/>
        </p:nvSpPr>
        <p:spPr>
          <a:xfrm>
            <a:off x="6755550" y="4491070"/>
            <a:ext cx="2048400" cy="390900"/>
          </a:xfrm>
          <a:prstGeom prst="rect">
            <a:avLst/>
          </a:prstGeom>
          <a:noFill/>
          <a:ln>
            <a:noFill/>
          </a:ln>
        </p:spPr>
        <p:txBody>
          <a:bodyPr lIns="91425" tIns="91425" rIns="91425" bIns="91425" anchor="t" anchorCtr="0">
            <a:noAutofit/>
          </a:bodyPr>
          <a:lstStyle/>
          <a:p>
            <a:pPr lvl="0" algn="ctr" rtl="0">
              <a:spcBef>
                <a:spcPts val="0"/>
              </a:spcBef>
              <a:buNone/>
            </a:pPr>
            <a:r>
              <a:rPr lang="en" sz="1200" dirty="0">
                <a:solidFill>
                  <a:srgbClr val="319668"/>
                </a:solidFill>
              </a:rPr>
              <a:t>Match Between System and Real World</a:t>
            </a:r>
          </a:p>
        </p:txBody>
      </p:sp>
      <p:pic>
        <p:nvPicPr>
          <p:cNvPr id="2" name="Picture 1"/>
          <p:cNvPicPr>
            <a:picLocks noChangeAspect="1"/>
          </p:cNvPicPr>
          <p:nvPr/>
        </p:nvPicPr>
        <p:blipFill>
          <a:blip r:embed="rId4"/>
          <a:stretch>
            <a:fillRect/>
          </a:stretch>
        </p:blipFill>
        <p:spPr>
          <a:xfrm>
            <a:off x="3514144" y="946851"/>
            <a:ext cx="2038159" cy="3546474"/>
          </a:xfrm>
          <a:prstGeom prst="rect">
            <a:avLst/>
          </a:prstGeom>
          <a:ln w="19050">
            <a:solidFill>
              <a:srgbClr val="319668"/>
            </a:solidFill>
          </a:ln>
        </p:spPr>
      </p:pic>
      <p:pic>
        <p:nvPicPr>
          <p:cNvPr id="3" name="Picture 2"/>
          <p:cNvPicPr>
            <a:picLocks noChangeAspect="1"/>
          </p:cNvPicPr>
          <p:nvPr/>
        </p:nvPicPr>
        <p:blipFill>
          <a:blip r:embed="rId5"/>
          <a:stretch>
            <a:fillRect/>
          </a:stretch>
        </p:blipFill>
        <p:spPr>
          <a:xfrm>
            <a:off x="6749541" y="910800"/>
            <a:ext cx="2060418" cy="3580270"/>
          </a:xfrm>
          <a:prstGeom prst="rect">
            <a:avLst/>
          </a:prstGeom>
          <a:ln w="19050">
            <a:solidFill>
              <a:srgbClr val="319668"/>
            </a:solidFill>
          </a:ln>
        </p:spPr>
      </p:pic>
      <p:pic>
        <p:nvPicPr>
          <p:cNvPr id="4" name="Picture 3"/>
          <p:cNvPicPr>
            <a:picLocks noChangeAspect="1"/>
          </p:cNvPicPr>
          <p:nvPr/>
        </p:nvPicPr>
        <p:blipFill>
          <a:blip r:embed="rId6"/>
          <a:stretch>
            <a:fillRect/>
          </a:stretch>
        </p:blipFill>
        <p:spPr>
          <a:xfrm>
            <a:off x="167744" y="946851"/>
            <a:ext cx="2033569" cy="3544220"/>
          </a:xfrm>
          <a:prstGeom prst="rect">
            <a:avLst/>
          </a:prstGeom>
          <a:ln w="19050">
            <a:solidFill>
              <a:srgbClr val="319668"/>
            </a:solidFill>
          </a:ln>
        </p:spPr>
      </p:pic>
    </p:spTree>
    <p:extLst>
      <p:ext uri="{BB962C8B-B14F-4D97-AF65-F5344CB8AC3E}">
        <p14:creationId xmlns:p14="http://schemas.microsoft.com/office/powerpoint/2010/main" val="7942534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281"/>
        <p:cNvGrpSpPr/>
        <p:nvPr/>
      </p:nvGrpSpPr>
      <p:grpSpPr>
        <a:xfrm>
          <a:off x="0" y="0"/>
          <a:ext cx="0" cy="0"/>
          <a:chOff x="0" y="0"/>
          <a:chExt cx="0" cy="0"/>
        </a:xfrm>
      </p:grpSpPr>
      <p:sp>
        <p:nvSpPr>
          <p:cNvPr id="282" name="Shape 282"/>
          <p:cNvSpPr/>
          <p:nvPr/>
        </p:nvSpPr>
        <p:spPr>
          <a:xfrm>
            <a:off x="167745" y="226488"/>
            <a:ext cx="7570800" cy="597600"/>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3300" dirty="0">
                <a:solidFill>
                  <a:schemeClr val="lt1"/>
                </a:solidFill>
                <a:latin typeface="Arial"/>
                <a:ea typeface="Arial"/>
                <a:cs typeface="Arial"/>
                <a:sym typeface="Arial"/>
              </a:rPr>
              <a:t>Heuristic Evaluations: Level 2 Issues</a:t>
            </a:r>
          </a:p>
        </p:txBody>
      </p:sp>
      <p:pic>
        <p:nvPicPr>
          <p:cNvPr id="283" name="Shape 283" descr="y.png"/>
          <p:cNvPicPr preferRelativeResize="0"/>
          <p:nvPr/>
        </p:nvPicPr>
        <p:blipFill rotWithShape="1">
          <a:blip r:embed="rId3">
            <a:alphaModFix/>
          </a:blip>
          <a:srcRect/>
          <a:stretch/>
        </p:blipFill>
        <p:spPr>
          <a:xfrm>
            <a:off x="8154425" y="0"/>
            <a:ext cx="650400" cy="910800"/>
          </a:xfrm>
          <a:prstGeom prst="rect">
            <a:avLst/>
          </a:prstGeom>
          <a:noFill/>
          <a:ln>
            <a:noFill/>
          </a:ln>
        </p:spPr>
      </p:pic>
      <p:sp>
        <p:nvSpPr>
          <p:cNvPr id="287" name="Shape 287"/>
          <p:cNvSpPr txBox="1"/>
          <p:nvPr/>
        </p:nvSpPr>
        <p:spPr>
          <a:xfrm>
            <a:off x="167773" y="4502200"/>
            <a:ext cx="2048400" cy="390900"/>
          </a:xfrm>
          <a:prstGeom prst="rect">
            <a:avLst/>
          </a:prstGeom>
          <a:noFill/>
          <a:ln>
            <a:noFill/>
          </a:ln>
        </p:spPr>
        <p:txBody>
          <a:bodyPr lIns="91425" tIns="91425" rIns="91425" bIns="91425" anchor="t" anchorCtr="0">
            <a:noAutofit/>
          </a:bodyPr>
          <a:lstStyle/>
          <a:p>
            <a:pPr lvl="0" algn="ctr" rtl="0">
              <a:spcBef>
                <a:spcPts val="0"/>
              </a:spcBef>
              <a:buNone/>
            </a:pPr>
            <a:r>
              <a:rPr lang="en" sz="1200">
                <a:solidFill>
                  <a:srgbClr val="319668"/>
                </a:solidFill>
              </a:rPr>
              <a:t>Match Between System and Real World</a:t>
            </a:r>
          </a:p>
        </p:txBody>
      </p:sp>
      <p:sp>
        <p:nvSpPr>
          <p:cNvPr id="288" name="Shape 288"/>
          <p:cNvSpPr txBox="1"/>
          <p:nvPr/>
        </p:nvSpPr>
        <p:spPr>
          <a:xfrm>
            <a:off x="6756337" y="4502200"/>
            <a:ext cx="2048400" cy="390900"/>
          </a:xfrm>
          <a:prstGeom prst="rect">
            <a:avLst/>
          </a:prstGeom>
          <a:noFill/>
          <a:ln>
            <a:noFill/>
          </a:ln>
        </p:spPr>
        <p:txBody>
          <a:bodyPr lIns="91425" tIns="91425" rIns="91425" bIns="91425" anchor="t" anchorCtr="0">
            <a:noAutofit/>
          </a:bodyPr>
          <a:lstStyle/>
          <a:p>
            <a:pPr lvl="0" algn="ctr" rtl="0">
              <a:spcBef>
                <a:spcPts val="0"/>
              </a:spcBef>
              <a:buNone/>
            </a:pPr>
            <a:r>
              <a:rPr lang="en" sz="1200" dirty="0">
                <a:solidFill>
                  <a:srgbClr val="319668"/>
                </a:solidFill>
              </a:rPr>
              <a:t>Match Between System and Real World / Visibility of System Status</a:t>
            </a:r>
          </a:p>
        </p:txBody>
      </p:sp>
      <p:sp>
        <p:nvSpPr>
          <p:cNvPr id="290" name="Shape 290"/>
          <p:cNvSpPr txBox="1"/>
          <p:nvPr/>
        </p:nvSpPr>
        <p:spPr>
          <a:xfrm>
            <a:off x="3462074" y="4502200"/>
            <a:ext cx="2048399" cy="390900"/>
          </a:xfrm>
          <a:prstGeom prst="rect">
            <a:avLst/>
          </a:prstGeom>
          <a:noFill/>
          <a:ln>
            <a:noFill/>
          </a:ln>
        </p:spPr>
        <p:txBody>
          <a:bodyPr lIns="91425" tIns="91425" rIns="91425" bIns="91425" anchor="t" anchorCtr="0">
            <a:noAutofit/>
          </a:bodyPr>
          <a:lstStyle/>
          <a:p>
            <a:pPr lvl="0" algn="ctr" rtl="0">
              <a:spcBef>
                <a:spcPts val="0"/>
              </a:spcBef>
              <a:buNone/>
            </a:pPr>
            <a:r>
              <a:rPr lang="en" sz="1200" dirty="0">
                <a:solidFill>
                  <a:srgbClr val="319668"/>
                </a:solidFill>
              </a:rPr>
              <a:t>Visibility of System Status</a:t>
            </a:r>
          </a:p>
        </p:txBody>
      </p:sp>
      <p:pic>
        <p:nvPicPr>
          <p:cNvPr id="11" name="Picture 10"/>
          <p:cNvPicPr>
            <a:picLocks noChangeAspect="1"/>
          </p:cNvPicPr>
          <p:nvPr/>
        </p:nvPicPr>
        <p:blipFill>
          <a:blip r:embed="rId4"/>
          <a:stretch>
            <a:fillRect/>
          </a:stretch>
        </p:blipFill>
        <p:spPr>
          <a:xfrm>
            <a:off x="6754094" y="934390"/>
            <a:ext cx="2052136" cy="3576580"/>
          </a:xfrm>
          <a:prstGeom prst="rect">
            <a:avLst/>
          </a:prstGeom>
          <a:ln w="19050">
            <a:solidFill>
              <a:srgbClr val="319668"/>
            </a:solidFill>
          </a:ln>
        </p:spPr>
      </p:pic>
      <p:pic>
        <p:nvPicPr>
          <p:cNvPr id="2" name="Picture 1"/>
          <p:cNvPicPr>
            <a:picLocks noChangeAspect="1"/>
          </p:cNvPicPr>
          <p:nvPr/>
        </p:nvPicPr>
        <p:blipFill>
          <a:blip r:embed="rId5"/>
          <a:stretch>
            <a:fillRect/>
          </a:stretch>
        </p:blipFill>
        <p:spPr>
          <a:xfrm>
            <a:off x="167745" y="955451"/>
            <a:ext cx="2048415" cy="3555519"/>
          </a:xfrm>
          <a:prstGeom prst="rect">
            <a:avLst/>
          </a:prstGeom>
          <a:ln w="19050">
            <a:solidFill>
              <a:srgbClr val="319668"/>
            </a:solidFill>
          </a:ln>
        </p:spPr>
      </p:pic>
      <p:pic>
        <p:nvPicPr>
          <p:cNvPr id="13" name="Picture 12"/>
          <p:cNvPicPr>
            <a:picLocks noChangeAspect="1"/>
          </p:cNvPicPr>
          <p:nvPr/>
        </p:nvPicPr>
        <p:blipFill>
          <a:blip r:embed="rId5"/>
          <a:stretch>
            <a:fillRect/>
          </a:stretch>
        </p:blipFill>
        <p:spPr>
          <a:xfrm>
            <a:off x="3470209" y="946681"/>
            <a:ext cx="2048415" cy="3555519"/>
          </a:xfrm>
          <a:prstGeom prst="rect">
            <a:avLst/>
          </a:prstGeom>
          <a:ln w="19050">
            <a:solidFill>
              <a:srgbClr val="319668"/>
            </a:solidFill>
          </a:ln>
        </p:spPr>
      </p:pic>
    </p:spTree>
    <p:extLst>
      <p:ext uri="{BB962C8B-B14F-4D97-AF65-F5344CB8AC3E}">
        <p14:creationId xmlns:p14="http://schemas.microsoft.com/office/powerpoint/2010/main" val="2786179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294"/>
        <p:cNvGrpSpPr/>
        <p:nvPr/>
      </p:nvGrpSpPr>
      <p:grpSpPr>
        <a:xfrm>
          <a:off x="0" y="0"/>
          <a:ext cx="0" cy="0"/>
          <a:chOff x="0" y="0"/>
          <a:chExt cx="0" cy="0"/>
        </a:xfrm>
      </p:grpSpPr>
      <p:sp>
        <p:nvSpPr>
          <p:cNvPr id="295" name="Shape 295"/>
          <p:cNvSpPr/>
          <p:nvPr/>
        </p:nvSpPr>
        <p:spPr>
          <a:xfrm>
            <a:off x="167745" y="226488"/>
            <a:ext cx="7570800" cy="597600"/>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3300" dirty="0">
                <a:solidFill>
                  <a:schemeClr val="lt1"/>
                </a:solidFill>
                <a:latin typeface="Arial"/>
                <a:ea typeface="Arial"/>
                <a:cs typeface="Arial"/>
                <a:sym typeface="Arial"/>
              </a:rPr>
              <a:t>Heuristic Evaluations: Level 1 Issues</a:t>
            </a:r>
          </a:p>
        </p:txBody>
      </p:sp>
      <p:pic>
        <p:nvPicPr>
          <p:cNvPr id="296" name="Shape 296" descr="y.png"/>
          <p:cNvPicPr preferRelativeResize="0"/>
          <p:nvPr/>
        </p:nvPicPr>
        <p:blipFill rotWithShape="1">
          <a:blip r:embed="rId3">
            <a:alphaModFix/>
          </a:blip>
          <a:srcRect/>
          <a:stretch/>
        </p:blipFill>
        <p:spPr>
          <a:xfrm>
            <a:off x="8154425" y="0"/>
            <a:ext cx="650400" cy="910800"/>
          </a:xfrm>
          <a:prstGeom prst="rect">
            <a:avLst/>
          </a:prstGeom>
          <a:noFill/>
          <a:ln>
            <a:noFill/>
          </a:ln>
        </p:spPr>
      </p:pic>
      <p:sp>
        <p:nvSpPr>
          <p:cNvPr id="300" name="Shape 300"/>
          <p:cNvSpPr txBox="1"/>
          <p:nvPr/>
        </p:nvSpPr>
        <p:spPr>
          <a:xfrm>
            <a:off x="167748" y="4564725"/>
            <a:ext cx="2048400" cy="390900"/>
          </a:xfrm>
          <a:prstGeom prst="rect">
            <a:avLst/>
          </a:prstGeom>
          <a:noFill/>
          <a:ln>
            <a:noFill/>
          </a:ln>
        </p:spPr>
        <p:txBody>
          <a:bodyPr lIns="91425" tIns="91425" rIns="91425" bIns="91425" anchor="t" anchorCtr="0">
            <a:noAutofit/>
          </a:bodyPr>
          <a:lstStyle/>
          <a:p>
            <a:pPr lvl="0" rtl="0">
              <a:spcBef>
                <a:spcPts val="0"/>
              </a:spcBef>
              <a:buNone/>
            </a:pPr>
            <a:r>
              <a:rPr lang="en" sz="1200">
                <a:solidFill>
                  <a:srgbClr val="319668"/>
                </a:solidFill>
              </a:rPr>
              <a:t>Consistency and Standards</a:t>
            </a:r>
          </a:p>
        </p:txBody>
      </p:sp>
      <p:sp>
        <p:nvSpPr>
          <p:cNvPr id="301" name="Shape 301"/>
          <p:cNvSpPr txBox="1"/>
          <p:nvPr/>
        </p:nvSpPr>
        <p:spPr>
          <a:xfrm>
            <a:off x="3424418" y="4564725"/>
            <a:ext cx="2048399" cy="390900"/>
          </a:xfrm>
          <a:prstGeom prst="rect">
            <a:avLst/>
          </a:prstGeom>
          <a:noFill/>
          <a:ln>
            <a:noFill/>
          </a:ln>
        </p:spPr>
        <p:txBody>
          <a:bodyPr lIns="91425" tIns="91425" rIns="91425" bIns="91425" anchor="t" anchorCtr="0">
            <a:noAutofit/>
          </a:bodyPr>
          <a:lstStyle/>
          <a:p>
            <a:pPr lvl="0" algn="ctr" rtl="0">
              <a:spcBef>
                <a:spcPts val="0"/>
              </a:spcBef>
              <a:buNone/>
            </a:pPr>
            <a:r>
              <a:rPr lang="en" sz="1200" dirty="0">
                <a:solidFill>
                  <a:srgbClr val="319668"/>
                </a:solidFill>
              </a:rPr>
              <a:t>Recognition Rather than Recall</a:t>
            </a:r>
          </a:p>
        </p:txBody>
      </p:sp>
      <p:pic>
        <p:nvPicPr>
          <p:cNvPr id="2" name="Picture 1"/>
          <p:cNvPicPr>
            <a:picLocks noChangeAspect="1"/>
          </p:cNvPicPr>
          <p:nvPr/>
        </p:nvPicPr>
        <p:blipFill>
          <a:blip r:embed="rId4"/>
          <a:stretch>
            <a:fillRect/>
          </a:stretch>
        </p:blipFill>
        <p:spPr>
          <a:xfrm>
            <a:off x="167745" y="945063"/>
            <a:ext cx="2081185" cy="3618425"/>
          </a:xfrm>
          <a:prstGeom prst="rect">
            <a:avLst/>
          </a:prstGeom>
          <a:ln w="19050">
            <a:solidFill>
              <a:srgbClr val="319668"/>
            </a:solidFill>
          </a:ln>
        </p:spPr>
      </p:pic>
      <p:pic>
        <p:nvPicPr>
          <p:cNvPr id="10" name="Picture 9"/>
          <p:cNvPicPr>
            <a:picLocks noChangeAspect="1"/>
          </p:cNvPicPr>
          <p:nvPr/>
        </p:nvPicPr>
        <p:blipFill>
          <a:blip r:embed="rId5"/>
          <a:stretch>
            <a:fillRect/>
          </a:stretch>
        </p:blipFill>
        <p:spPr>
          <a:xfrm>
            <a:off x="3424418" y="945063"/>
            <a:ext cx="2086696" cy="3621965"/>
          </a:xfrm>
          <a:prstGeom prst="rect">
            <a:avLst/>
          </a:prstGeom>
          <a:ln w="19050">
            <a:solidFill>
              <a:srgbClr val="319668"/>
            </a:solidFill>
          </a:ln>
        </p:spPr>
      </p:pic>
    </p:spTree>
    <p:extLst>
      <p:ext uri="{BB962C8B-B14F-4D97-AF65-F5344CB8AC3E}">
        <p14:creationId xmlns:p14="http://schemas.microsoft.com/office/powerpoint/2010/main" val="3925390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305"/>
        <p:cNvGrpSpPr/>
        <p:nvPr/>
      </p:nvGrpSpPr>
      <p:grpSpPr>
        <a:xfrm>
          <a:off x="0" y="0"/>
          <a:ext cx="0" cy="0"/>
          <a:chOff x="0" y="0"/>
          <a:chExt cx="0" cy="0"/>
        </a:xfrm>
      </p:grpSpPr>
      <p:sp>
        <p:nvSpPr>
          <p:cNvPr id="307" name="Shape 307"/>
          <p:cNvSpPr/>
          <p:nvPr/>
        </p:nvSpPr>
        <p:spPr>
          <a:xfrm>
            <a:off x="167744"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3300">
                <a:solidFill>
                  <a:schemeClr val="lt1"/>
                </a:solidFill>
                <a:latin typeface="Arial"/>
                <a:ea typeface="Arial"/>
                <a:cs typeface="Arial"/>
                <a:sym typeface="Arial"/>
              </a:rPr>
              <a:t>Plans for Next Iteration of the Design</a:t>
            </a:r>
          </a:p>
        </p:txBody>
      </p:sp>
      <p:pic>
        <p:nvPicPr>
          <p:cNvPr id="4" name="Picture 3"/>
          <p:cNvPicPr>
            <a:picLocks noChangeAspect="1"/>
          </p:cNvPicPr>
          <p:nvPr/>
        </p:nvPicPr>
        <p:blipFill>
          <a:blip r:embed="rId3"/>
          <a:stretch>
            <a:fillRect/>
          </a:stretch>
        </p:blipFill>
        <p:spPr>
          <a:xfrm>
            <a:off x="167745" y="953728"/>
            <a:ext cx="2032837" cy="3459587"/>
          </a:xfrm>
          <a:prstGeom prst="rect">
            <a:avLst/>
          </a:prstGeom>
          <a:ln w="19050">
            <a:solidFill>
              <a:srgbClr val="319668"/>
            </a:solidFill>
          </a:ln>
        </p:spPr>
      </p:pic>
      <p:pic>
        <p:nvPicPr>
          <p:cNvPr id="6" name="Picture 5"/>
          <p:cNvPicPr>
            <a:picLocks noChangeAspect="1"/>
          </p:cNvPicPr>
          <p:nvPr/>
        </p:nvPicPr>
        <p:blipFill>
          <a:blip r:embed="rId4"/>
          <a:stretch>
            <a:fillRect/>
          </a:stretch>
        </p:blipFill>
        <p:spPr>
          <a:xfrm>
            <a:off x="3172114" y="953728"/>
            <a:ext cx="2013170" cy="3453302"/>
          </a:xfrm>
          <a:prstGeom prst="rect">
            <a:avLst/>
          </a:prstGeom>
          <a:ln w="19050">
            <a:solidFill>
              <a:srgbClr val="319668"/>
            </a:solidFill>
          </a:ln>
        </p:spPr>
      </p:pic>
      <p:sp>
        <p:nvSpPr>
          <p:cNvPr id="12" name="Shape 226"/>
          <p:cNvSpPr/>
          <p:nvPr/>
        </p:nvSpPr>
        <p:spPr>
          <a:xfrm>
            <a:off x="2440564" y="2484929"/>
            <a:ext cx="481200" cy="390900"/>
          </a:xfrm>
          <a:prstGeom prst="rightArrow">
            <a:avLst>
              <a:gd name="adj1" fmla="val 50000"/>
              <a:gd name="adj2" fmla="val 50000"/>
            </a:avLst>
          </a:prstGeom>
          <a:solidFill>
            <a:srgbClr val="41C087">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4" name="Shape 283" descr="y.png"/>
          <p:cNvPicPr preferRelativeResize="0"/>
          <p:nvPr/>
        </p:nvPicPr>
        <p:blipFill rotWithShape="1">
          <a:blip r:embed="rId5">
            <a:alphaModFix/>
          </a:blip>
          <a:srcRect/>
          <a:stretch/>
        </p:blipFill>
        <p:spPr>
          <a:xfrm>
            <a:off x="8154425" y="0"/>
            <a:ext cx="650400" cy="910800"/>
          </a:xfrm>
          <a:prstGeom prst="rect">
            <a:avLst/>
          </a:prstGeom>
          <a:noFill/>
          <a:ln>
            <a:noFill/>
          </a:ln>
        </p:spPr>
      </p:pic>
      <p:sp>
        <p:nvSpPr>
          <p:cNvPr id="15" name="Shape 226"/>
          <p:cNvSpPr/>
          <p:nvPr/>
        </p:nvSpPr>
        <p:spPr>
          <a:xfrm>
            <a:off x="5469671" y="2484929"/>
            <a:ext cx="481200" cy="390900"/>
          </a:xfrm>
          <a:prstGeom prst="rightArrow">
            <a:avLst>
              <a:gd name="adj1" fmla="val 50000"/>
              <a:gd name="adj2" fmla="val 50000"/>
            </a:avLst>
          </a:prstGeom>
          <a:solidFill>
            <a:srgbClr val="41C087">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Oval 15"/>
          <p:cNvSpPr/>
          <p:nvPr/>
        </p:nvSpPr>
        <p:spPr>
          <a:xfrm>
            <a:off x="3821582" y="2303420"/>
            <a:ext cx="297902" cy="283851"/>
          </a:xfrm>
          <a:prstGeom prst="ellipse">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73"/>
          </a:p>
        </p:txBody>
      </p:sp>
      <p:pic>
        <p:nvPicPr>
          <p:cNvPr id="10" name="Picture 9"/>
          <p:cNvPicPr>
            <a:picLocks noChangeAspect="1"/>
          </p:cNvPicPr>
          <p:nvPr/>
        </p:nvPicPr>
        <p:blipFill>
          <a:blip r:embed="rId6"/>
          <a:stretch>
            <a:fillRect/>
          </a:stretch>
        </p:blipFill>
        <p:spPr>
          <a:xfrm>
            <a:off x="6167183" y="953728"/>
            <a:ext cx="1987242" cy="3453302"/>
          </a:xfrm>
          <a:prstGeom prst="rect">
            <a:avLst/>
          </a:prstGeom>
          <a:ln w="19050">
            <a:solidFill>
              <a:srgbClr val="319668"/>
            </a:solidFill>
          </a:ln>
        </p:spPr>
      </p:pic>
      <p:pic>
        <p:nvPicPr>
          <p:cNvPr id="18" name="Picture 17"/>
          <p:cNvPicPr>
            <a:picLocks noChangeAspect="1"/>
          </p:cNvPicPr>
          <p:nvPr/>
        </p:nvPicPr>
        <p:blipFill>
          <a:blip r:embed="rId7"/>
          <a:stretch>
            <a:fillRect/>
          </a:stretch>
        </p:blipFill>
        <p:spPr>
          <a:xfrm>
            <a:off x="3396966" y="1746244"/>
            <a:ext cx="502681" cy="427514"/>
          </a:xfrm>
          <a:prstGeom prst="snip2DiagRect">
            <a:avLst/>
          </a:prstGeom>
          <a:solidFill>
            <a:srgbClr val="FFFFFF">
              <a:shade val="85000"/>
            </a:srgbClr>
          </a:solidFill>
          <a:ln w="381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8"/>
          <a:stretch>
            <a:fillRect/>
          </a:stretch>
        </p:blipFill>
        <p:spPr>
          <a:xfrm rot="20351228">
            <a:off x="885815" y="4508646"/>
            <a:ext cx="360379" cy="4324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0973 -0.01234 L 0.09253 -0.15586 L 0.09253 -0.15555 " pathEditMode="relative" rAng="0" ptsTypes="AAA">
                                      <p:cBhvr>
                                        <p:cTn id="6" dur="2000" fill="hold"/>
                                        <p:tgtEl>
                                          <p:spTgt spid="8"/>
                                        </p:tgtEl>
                                        <p:attrNameLst>
                                          <p:attrName>ppt_x</p:attrName>
                                          <p:attrName>ppt_y</p:attrName>
                                        </p:attrNameLst>
                                      </p:cBhvr>
                                      <p:rCtr x="5104" y="-7191"/>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grpId="0" nodeType="after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par>
                          <p:cTn id="19" fill="hold">
                            <p:stCondLst>
                              <p:cond delay="2000"/>
                            </p:stCondLst>
                            <p:childTnLst>
                              <p:par>
                                <p:cTn id="20" presetID="0" presetClass="path" presetSubtype="0" accel="50000" decel="50000" fill="hold" nodeType="afterEffect">
                                  <p:stCondLst>
                                    <p:cond delay="0"/>
                                  </p:stCondLst>
                                  <p:childTnLst>
                                    <p:animMotion origin="layout" path="M 0.09254 -0.15556 L 0.32639 -0.39969 L 0.32639 -0.39969 " pathEditMode="relative" rAng="0" ptsTypes="AAA">
                                      <p:cBhvr>
                                        <p:cTn id="21" dur="2000" fill="hold"/>
                                        <p:tgtEl>
                                          <p:spTgt spid="8"/>
                                        </p:tgtEl>
                                        <p:attrNameLst>
                                          <p:attrName>ppt_x</p:attrName>
                                          <p:attrName>ppt_y</p:attrName>
                                        </p:attrNameLst>
                                      </p:cBhvr>
                                      <p:rCtr x="11684" y="-12222"/>
                                    </p:animMotion>
                                  </p:childTnLst>
                                </p:cTn>
                              </p:par>
                            </p:childTnLst>
                          </p:cTn>
                        </p:par>
                        <p:par>
                          <p:cTn id="22" fill="hold">
                            <p:stCondLst>
                              <p:cond delay="4000"/>
                            </p:stCondLst>
                            <p:childTnLst>
                              <p:par>
                                <p:cTn id="23" presetID="1" presetClass="entr" presetSubtype="0" fill="hold" nodeType="after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par>
                          <p:cTn id="25" fill="hold">
                            <p:stCondLst>
                              <p:cond delay="4000"/>
                            </p:stCondLst>
                            <p:childTnLst>
                              <p:par>
                                <p:cTn id="26" presetID="0" presetClass="path" presetSubtype="0" accel="50000" decel="50000" fill="hold" nodeType="afterEffect">
                                  <p:stCondLst>
                                    <p:cond delay="0"/>
                                  </p:stCondLst>
                                  <p:childTnLst>
                                    <p:animMotion origin="layout" path="M 0.32587 -0.41451 L 0.32587 -0.41451 L 0.28872 -0.51698 L 0.28872 -0.51698 " pathEditMode="relative" ptsTypes="AAAA">
                                      <p:cBhvr>
                                        <p:cTn id="27" dur="2000" fill="hold"/>
                                        <p:tgtEl>
                                          <p:spTgt spid="8"/>
                                        </p:tgtEl>
                                        <p:attrNameLst>
                                          <p:attrName>ppt_x</p:attrName>
                                          <p:attrName>ppt_y</p:attrName>
                                        </p:attrNameLst>
                                      </p:cBhvr>
                                    </p:animMotion>
                                  </p:childTnLst>
                                </p:cTn>
                              </p:par>
                            </p:childTnLst>
                          </p:cTn>
                        </p:par>
                        <p:par>
                          <p:cTn id="28" fill="hold">
                            <p:stCondLst>
                              <p:cond delay="6000"/>
                            </p:stCondLst>
                            <p:childTnLst>
                              <p:par>
                                <p:cTn id="29" presetID="1"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par>
                          <p:cTn id="31" fill="hold">
                            <p:stCondLst>
                              <p:cond delay="6000"/>
                            </p:stCondLst>
                            <p:childTnLst>
                              <p:par>
                                <p:cTn id="32" presetID="1" presetClass="entr" presetSubtype="0" fill="hold" nodeType="afterEffect">
                                  <p:stCondLst>
                                    <p:cond delay="0"/>
                                  </p:stCondLst>
                                  <p:childTnLst>
                                    <p:set>
                                      <p:cBhvr>
                                        <p:cTn id="3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157"/>
        <p:cNvGrpSpPr/>
        <p:nvPr/>
      </p:nvGrpSpPr>
      <p:grpSpPr>
        <a:xfrm>
          <a:off x="0" y="0"/>
          <a:ext cx="0" cy="0"/>
          <a:chOff x="0" y="0"/>
          <a:chExt cx="0" cy="0"/>
        </a:xfrm>
      </p:grpSpPr>
      <p:sp>
        <p:nvSpPr>
          <p:cNvPr id="159" name="Shape 159"/>
          <p:cNvSpPr/>
          <p:nvPr/>
        </p:nvSpPr>
        <p:spPr>
          <a:xfrm>
            <a:off x="167745"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3300">
                <a:solidFill>
                  <a:schemeClr val="lt1"/>
                </a:solidFill>
                <a:latin typeface="Arial"/>
                <a:ea typeface="Arial"/>
                <a:cs typeface="Arial"/>
                <a:sym typeface="Arial"/>
              </a:rPr>
              <a:t>Our Design Problem</a:t>
            </a:r>
          </a:p>
        </p:txBody>
      </p:sp>
      <p:pic>
        <p:nvPicPr>
          <p:cNvPr id="160" name="Shape 160" descr="y.png"/>
          <p:cNvPicPr preferRelativeResize="0"/>
          <p:nvPr/>
        </p:nvPicPr>
        <p:blipFill rotWithShape="1">
          <a:blip r:embed="rId3">
            <a:alphaModFix/>
          </a:blip>
          <a:srcRect/>
          <a:stretch/>
        </p:blipFill>
        <p:spPr>
          <a:xfrm>
            <a:off x="7823981" y="0"/>
            <a:ext cx="1096787" cy="1535502"/>
          </a:xfrm>
          <a:prstGeom prst="rect">
            <a:avLst/>
          </a:prstGeom>
          <a:noFill/>
          <a:ln>
            <a:noFill/>
          </a:ln>
        </p:spPr>
      </p:pic>
      <p:sp>
        <p:nvSpPr>
          <p:cNvPr id="6" name="Shape 144"/>
          <p:cNvSpPr txBox="1">
            <a:spLocks noGrp="1"/>
          </p:cNvSpPr>
          <p:nvPr>
            <p:ph type="body" idx="1"/>
          </p:nvPr>
        </p:nvSpPr>
        <p:spPr>
          <a:xfrm>
            <a:off x="628650" y="1369218"/>
            <a:ext cx="7886699" cy="3263503"/>
          </a:xfrm>
          <a:prstGeom prst="rect">
            <a:avLst/>
          </a:prstGeom>
          <a:noFill/>
          <a:ln>
            <a:noFill/>
          </a:ln>
        </p:spPr>
        <p:txBody>
          <a:bodyPr lIns="68575" tIns="34275" rIns="68575" bIns="34275" anchor="t" anchorCtr="0">
            <a:noAutofit/>
          </a:bodyPr>
          <a:lstStyle/>
          <a:p>
            <a:pPr lvl="0" indent="-171450">
              <a:spcBef>
                <a:spcPts val="0"/>
              </a:spcBef>
              <a:buClr>
                <a:srgbClr val="319668"/>
              </a:buClr>
            </a:pPr>
            <a:r>
              <a:rPr lang="en-CA" dirty="0">
                <a:solidFill>
                  <a:srgbClr val="319668"/>
                </a:solidFill>
              </a:rPr>
              <a:t>To identify, learn and share Alberta’s 100+ species of wildflowers. Enjoy all the familiarities of a traditional paper field guide, with more images and species information. Foster a community via the app, where users can share sightings, images and connect with each other</a:t>
            </a:r>
            <a:endParaRPr lang="en-CA" dirty="0">
              <a:solidFill>
                <a:srgbClr val="319668"/>
              </a:solidFill>
              <a:latin typeface="Arial" panose="020B0604020202020204" pitchFamily="34" charset="0"/>
              <a:cs typeface="Arial" panose="020B0604020202020204" pitchFamily="34" charset="0"/>
            </a:endParaRPr>
          </a:p>
          <a:p>
            <a:pPr lvl="0" indent="-171450">
              <a:spcBef>
                <a:spcPts val="0"/>
              </a:spcBef>
              <a:buClr>
                <a:srgbClr val="319668"/>
              </a:buClr>
            </a:pPr>
            <a:endParaRPr lang="en-CA" dirty="0">
              <a:solidFill>
                <a:srgbClr val="319668"/>
              </a:solidFill>
              <a:latin typeface="Arial" panose="020B0604020202020204" pitchFamily="34" charset="0"/>
              <a:cs typeface="Arial" panose="020B0604020202020204" pitchFamily="34" charset="0"/>
            </a:endParaRPr>
          </a:p>
          <a:p>
            <a:pPr lvl="0" indent="-171450">
              <a:spcBef>
                <a:spcPts val="0"/>
              </a:spcBef>
              <a:buClr>
                <a:srgbClr val="319668"/>
              </a:buClr>
            </a:pPr>
            <a:endParaRPr lang="en-CA" dirty="0">
              <a:solidFill>
                <a:srgbClr val="319668"/>
              </a:solidFill>
              <a:latin typeface="Arial" panose="020B0604020202020204" pitchFamily="34" charset="0"/>
              <a:cs typeface="Arial" panose="020B0604020202020204" pitchFamily="34" charset="0"/>
            </a:endParaRPr>
          </a:p>
          <a:p>
            <a:pPr lvl="0" indent="-171450">
              <a:spcBef>
                <a:spcPts val="0"/>
              </a:spcBef>
              <a:buClr>
                <a:srgbClr val="319668"/>
              </a:buClr>
            </a:pPr>
            <a:endParaRPr lang="en-CA" dirty="0">
              <a:solidFill>
                <a:srgbClr val="319668"/>
              </a:solidFill>
              <a:latin typeface="Arial" panose="020B0604020202020204" pitchFamily="34" charset="0"/>
              <a:cs typeface="Arial" panose="020B0604020202020204" pitchFamily="34" charset="0"/>
            </a:endParaRPr>
          </a:p>
          <a:p>
            <a:pPr lvl="0" indent="-171450">
              <a:spcBef>
                <a:spcPts val="0"/>
              </a:spcBef>
              <a:buClr>
                <a:srgbClr val="319668"/>
              </a:buClr>
            </a:pPr>
            <a:endParaRPr lang="en-US" dirty="0">
              <a:solidFill>
                <a:srgbClr val="319668"/>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41706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305"/>
        <p:cNvGrpSpPr/>
        <p:nvPr/>
      </p:nvGrpSpPr>
      <p:grpSpPr>
        <a:xfrm>
          <a:off x="0" y="0"/>
          <a:ext cx="0" cy="0"/>
          <a:chOff x="0" y="0"/>
          <a:chExt cx="0" cy="0"/>
        </a:xfrm>
      </p:grpSpPr>
      <p:sp>
        <p:nvSpPr>
          <p:cNvPr id="307" name="Shape 307"/>
          <p:cNvSpPr/>
          <p:nvPr/>
        </p:nvSpPr>
        <p:spPr>
          <a:xfrm>
            <a:off x="167744"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3300" dirty="0">
                <a:solidFill>
                  <a:schemeClr val="lt1"/>
                </a:solidFill>
                <a:latin typeface="Arial"/>
                <a:ea typeface="Arial"/>
                <a:cs typeface="Arial"/>
                <a:sym typeface="Arial"/>
              </a:rPr>
              <a:t>Plans for Next Iteration of the Design</a:t>
            </a:r>
          </a:p>
        </p:txBody>
      </p:sp>
      <p:pic>
        <p:nvPicPr>
          <p:cNvPr id="4" name="Picture 3"/>
          <p:cNvPicPr>
            <a:picLocks noChangeAspect="1"/>
          </p:cNvPicPr>
          <p:nvPr/>
        </p:nvPicPr>
        <p:blipFill>
          <a:blip r:embed="rId3"/>
          <a:stretch>
            <a:fillRect/>
          </a:stretch>
        </p:blipFill>
        <p:spPr>
          <a:xfrm>
            <a:off x="191415" y="947443"/>
            <a:ext cx="2032837" cy="3459587"/>
          </a:xfrm>
          <a:prstGeom prst="rect">
            <a:avLst/>
          </a:prstGeom>
          <a:ln w="19050">
            <a:solidFill>
              <a:srgbClr val="319668"/>
            </a:solidFill>
          </a:ln>
        </p:spPr>
      </p:pic>
      <p:sp>
        <p:nvSpPr>
          <p:cNvPr id="12" name="Shape 226"/>
          <p:cNvSpPr/>
          <p:nvPr/>
        </p:nvSpPr>
        <p:spPr>
          <a:xfrm>
            <a:off x="2440564" y="2484929"/>
            <a:ext cx="481200" cy="390900"/>
          </a:xfrm>
          <a:prstGeom prst="rightArrow">
            <a:avLst>
              <a:gd name="adj1" fmla="val 50000"/>
              <a:gd name="adj2" fmla="val 50000"/>
            </a:avLst>
          </a:prstGeom>
          <a:solidFill>
            <a:srgbClr val="41C087">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4" name="Shape 283" descr="y.png"/>
          <p:cNvPicPr preferRelativeResize="0"/>
          <p:nvPr/>
        </p:nvPicPr>
        <p:blipFill rotWithShape="1">
          <a:blip r:embed="rId4">
            <a:alphaModFix/>
          </a:blip>
          <a:srcRect/>
          <a:stretch/>
        </p:blipFill>
        <p:spPr>
          <a:xfrm>
            <a:off x="8154425" y="0"/>
            <a:ext cx="650400" cy="910800"/>
          </a:xfrm>
          <a:prstGeom prst="rect">
            <a:avLst/>
          </a:prstGeom>
          <a:noFill/>
          <a:ln>
            <a:noFill/>
          </a:ln>
        </p:spPr>
      </p:pic>
      <p:sp>
        <p:nvSpPr>
          <p:cNvPr id="15" name="Shape 226"/>
          <p:cNvSpPr/>
          <p:nvPr/>
        </p:nvSpPr>
        <p:spPr>
          <a:xfrm>
            <a:off x="5469671" y="2484929"/>
            <a:ext cx="481200" cy="390900"/>
          </a:xfrm>
          <a:prstGeom prst="rightArrow">
            <a:avLst>
              <a:gd name="adj1" fmla="val 50000"/>
              <a:gd name="adj2" fmla="val 50000"/>
            </a:avLst>
          </a:prstGeom>
          <a:solidFill>
            <a:srgbClr val="41C087">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0" name="Picture 9"/>
          <p:cNvPicPr>
            <a:picLocks noChangeAspect="1"/>
          </p:cNvPicPr>
          <p:nvPr/>
        </p:nvPicPr>
        <p:blipFill>
          <a:blip r:embed="rId5"/>
          <a:stretch>
            <a:fillRect/>
          </a:stretch>
        </p:blipFill>
        <p:spPr>
          <a:xfrm>
            <a:off x="6167183" y="953728"/>
            <a:ext cx="1987242" cy="3453302"/>
          </a:xfrm>
          <a:prstGeom prst="rect">
            <a:avLst/>
          </a:prstGeom>
          <a:ln w="19050">
            <a:solidFill>
              <a:srgbClr val="319668"/>
            </a:solidFill>
          </a:ln>
        </p:spPr>
      </p:pic>
      <p:sp>
        <p:nvSpPr>
          <p:cNvPr id="2" name="Rectangle 1"/>
          <p:cNvSpPr/>
          <p:nvPr/>
        </p:nvSpPr>
        <p:spPr>
          <a:xfrm>
            <a:off x="2868328" y="3224463"/>
            <a:ext cx="2555508" cy="394636"/>
          </a:xfrm>
          <a:prstGeom prst="rect">
            <a:avLst/>
          </a:prstGeom>
          <a:solidFill>
            <a:srgbClr val="E5E5E5"/>
          </a:solid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5" name="Picture 4"/>
          <p:cNvPicPr>
            <a:picLocks noChangeAspect="1"/>
          </p:cNvPicPr>
          <p:nvPr/>
        </p:nvPicPr>
        <p:blipFill>
          <a:blip r:embed="rId6"/>
          <a:stretch>
            <a:fillRect/>
          </a:stretch>
        </p:blipFill>
        <p:spPr>
          <a:xfrm>
            <a:off x="3180151" y="947443"/>
            <a:ext cx="2001725" cy="3459587"/>
          </a:xfrm>
          <a:prstGeom prst="rect">
            <a:avLst/>
          </a:prstGeom>
          <a:ln w="19050">
            <a:solidFill>
              <a:srgbClr val="319668"/>
            </a:solidFill>
          </a:ln>
        </p:spPr>
      </p:pic>
      <p:pic>
        <p:nvPicPr>
          <p:cNvPr id="8" name="Picture 7"/>
          <p:cNvPicPr>
            <a:picLocks noChangeAspect="1"/>
          </p:cNvPicPr>
          <p:nvPr/>
        </p:nvPicPr>
        <p:blipFill>
          <a:blip r:embed="rId7"/>
          <a:stretch>
            <a:fillRect/>
          </a:stretch>
        </p:blipFill>
        <p:spPr>
          <a:xfrm rot="20351228">
            <a:off x="885815" y="4508646"/>
            <a:ext cx="360379" cy="432455"/>
          </a:xfrm>
          <a:prstGeom prst="rect">
            <a:avLst/>
          </a:prstGeom>
        </p:spPr>
      </p:pic>
    </p:spTree>
    <p:extLst>
      <p:ext uri="{BB962C8B-B14F-4D97-AF65-F5344CB8AC3E}">
        <p14:creationId xmlns:p14="http://schemas.microsoft.com/office/powerpoint/2010/main" val="1177474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6198 -0.04506 L 0.05173 -0.15216 L 0.05173 -0.15185 " pathEditMode="relative" rAng="0" ptsTypes="AAA">
                                      <p:cBhvr>
                                        <p:cTn id="6" dur="2000" fill="hold"/>
                                        <p:tgtEl>
                                          <p:spTgt spid="8"/>
                                        </p:tgtEl>
                                        <p:attrNameLst>
                                          <p:attrName>ppt_x</p:attrName>
                                          <p:attrName>ppt_y</p:attrName>
                                        </p:attrNameLst>
                                      </p:cBhvr>
                                      <p:rCtr x="5677" y="-5370"/>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2000"/>
                            </p:stCondLst>
                            <p:childTnLst>
                              <p:par>
                                <p:cTn id="17" presetID="0" presetClass="path" presetSubtype="0" accel="50000" decel="50000" fill="hold" nodeType="afterEffect">
                                  <p:stCondLst>
                                    <p:cond delay="0"/>
                                  </p:stCondLst>
                                  <p:childTnLst>
                                    <p:animMotion origin="layout" path="M 0.05174 -0.15185 L 0.30938 -0.30463 L 0.30938 -0.30463 " pathEditMode="relative" rAng="0" ptsTypes="AAA">
                                      <p:cBhvr>
                                        <p:cTn id="18" dur="2000" fill="hold"/>
                                        <p:tgtEl>
                                          <p:spTgt spid="8"/>
                                        </p:tgtEl>
                                        <p:attrNameLst>
                                          <p:attrName>ppt_x</p:attrName>
                                          <p:attrName>ppt_y</p:attrName>
                                        </p:attrNameLst>
                                      </p:cBhvr>
                                      <p:rCtr x="12882" y="-7654"/>
                                    </p:animMotion>
                                  </p:childTnLst>
                                </p:cTn>
                              </p:par>
                            </p:childTnLst>
                          </p:cTn>
                        </p:par>
                        <p:par>
                          <p:cTn id="19" fill="hold">
                            <p:stCondLst>
                              <p:cond delay="4000"/>
                            </p:stCondLst>
                            <p:childTnLst>
                              <p:par>
                                <p:cTn id="20" presetID="1"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childTnLst>
                                </p:cTn>
                              </p:par>
                            </p:childTnLst>
                          </p:cTn>
                        </p:par>
                        <p:par>
                          <p:cTn id="22" fill="hold">
                            <p:stCondLst>
                              <p:cond delay="4000"/>
                            </p:stCondLst>
                            <p:childTnLst>
                              <p:par>
                                <p:cTn id="23" presetID="1" presetClass="entr" presetSubtype="0" fill="hold" nodeType="after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305"/>
        <p:cNvGrpSpPr/>
        <p:nvPr/>
      </p:nvGrpSpPr>
      <p:grpSpPr>
        <a:xfrm>
          <a:off x="0" y="0"/>
          <a:ext cx="0" cy="0"/>
          <a:chOff x="0" y="0"/>
          <a:chExt cx="0" cy="0"/>
        </a:xfrm>
      </p:grpSpPr>
      <p:sp>
        <p:nvSpPr>
          <p:cNvPr id="307" name="Shape 307"/>
          <p:cNvSpPr/>
          <p:nvPr/>
        </p:nvSpPr>
        <p:spPr>
          <a:xfrm>
            <a:off x="167744"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3300" dirty="0">
                <a:solidFill>
                  <a:schemeClr val="lt1"/>
                </a:solidFill>
                <a:latin typeface="Arial"/>
                <a:ea typeface="Arial"/>
                <a:cs typeface="Arial"/>
                <a:sym typeface="Arial"/>
              </a:rPr>
              <a:t>Plans for Next Iteration of the Design</a:t>
            </a:r>
          </a:p>
        </p:txBody>
      </p:sp>
      <p:pic>
        <p:nvPicPr>
          <p:cNvPr id="4" name="Picture 3"/>
          <p:cNvPicPr>
            <a:picLocks noChangeAspect="1"/>
          </p:cNvPicPr>
          <p:nvPr/>
        </p:nvPicPr>
        <p:blipFill>
          <a:blip r:embed="rId3"/>
          <a:stretch>
            <a:fillRect/>
          </a:stretch>
        </p:blipFill>
        <p:spPr>
          <a:xfrm>
            <a:off x="191415" y="947443"/>
            <a:ext cx="2032837" cy="3459587"/>
          </a:xfrm>
          <a:prstGeom prst="rect">
            <a:avLst/>
          </a:prstGeom>
          <a:ln w="19050">
            <a:solidFill>
              <a:srgbClr val="319668"/>
            </a:solidFill>
          </a:ln>
        </p:spPr>
      </p:pic>
      <p:sp>
        <p:nvSpPr>
          <p:cNvPr id="12" name="Shape 226"/>
          <p:cNvSpPr/>
          <p:nvPr/>
        </p:nvSpPr>
        <p:spPr>
          <a:xfrm>
            <a:off x="2440564" y="2484929"/>
            <a:ext cx="481200" cy="390900"/>
          </a:xfrm>
          <a:prstGeom prst="rightArrow">
            <a:avLst>
              <a:gd name="adj1" fmla="val 50000"/>
              <a:gd name="adj2" fmla="val 50000"/>
            </a:avLst>
          </a:prstGeom>
          <a:solidFill>
            <a:srgbClr val="41C087">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4" name="Shape 283" descr="y.png"/>
          <p:cNvPicPr preferRelativeResize="0"/>
          <p:nvPr/>
        </p:nvPicPr>
        <p:blipFill rotWithShape="1">
          <a:blip r:embed="rId4">
            <a:alphaModFix/>
          </a:blip>
          <a:srcRect/>
          <a:stretch/>
        </p:blipFill>
        <p:spPr>
          <a:xfrm>
            <a:off x="8154425" y="0"/>
            <a:ext cx="650400" cy="910800"/>
          </a:xfrm>
          <a:prstGeom prst="rect">
            <a:avLst/>
          </a:prstGeom>
          <a:noFill/>
          <a:ln>
            <a:noFill/>
          </a:ln>
        </p:spPr>
      </p:pic>
      <p:sp>
        <p:nvSpPr>
          <p:cNvPr id="15" name="Shape 226"/>
          <p:cNvSpPr/>
          <p:nvPr/>
        </p:nvSpPr>
        <p:spPr>
          <a:xfrm>
            <a:off x="5469671" y="2484929"/>
            <a:ext cx="481200" cy="390900"/>
          </a:xfrm>
          <a:prstGeom prst="rightArrow">
            <a:avLst>
              <a:gd name="adj1" fmla="val 50000"/>
              <a:gd name="adj2" fmla="val 50000"/>
            </a:avLst>
          </a:prstGeom>
          <a:solidFill>
            <a:srgbClr val="41C087">
              <a:alpha val="80000"/>
            </a:srgbClr>
          </a:solidFill>
          <a:ln w="9525" cap="flat" cmpd="sng">
            <a:solidFill>
              <a:srgbClr val="31966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Rectangle 1"/>
          <p:cNvSpPr/>
          <p:nvPr/>
        </p:nvSpPr>
        <p:spPr>
          <a:xfrm>
            <a:off x="2868328" y="3224463"/>
            <a:ext cx="2555508" cy="394636"/>
          </a:xfrm>
          <a:prstGeom prst="rect">
            <a:avLst/>
          </a:prstGeom>
          <a:solidFill>
            <a:srgbClr val="E5E5E5"/>
          </a:solidFill>
          <a:ln>
            <a:solidFill>
              <a:srgbClr val="E5E5E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1" name="Picture 10"/>
          <p:cNvPicPr>
            <a:picLocks noChangeAspect="1"/>
          </p:cNvPicPr>
          <p:nvPr/>
        </p:nvPicPr>
        <p:blipFill>
          <a:blip r:embed="rId5"/>
          <a:stretch>
            <a:fillRect/>
          </a:stretch>
        </p:blipFill>
        <p:spPr>
          <a:xfrm>
            <a:off x="3199239" y="947443"/>
            <a:ext cx="1987242" cy="3453302"/>
          </a:xfrm>
          <a:prstGeom prst="rect">
            <a:avLst/>
          </a:prstGeom>
          <a:ln w="19050">
            <a:solidFill>
              <a:srgbClr val="319668"/>
            </a:solidFill>
          </a:ln>
        </p:spPr>
      </p:pic>
      <p:pic>
        <p:nvPicPr>
          <p:cNvPr id="6" name="Picture 5"/>
          <p:cNvPicPr>
            <a:picLocks noChangeAspect="1"/>
          </p:cNvPicPr>
          <p:nvPr/>
        </p:nvPicPr>
        <p:blipFill>
          <a:blip r:embed="rId6"/>
          <a:stretch>
            <a:fillRect/>
          </a:stretch>
        </p:blipFill>
        <p:spPr>
          <a:xfrm>
            <a:off x="3316741" y="1544460"/>
            <a:ext cx="1757951" cy="2194955"/>
          </a:xfrm>
          <a:prstGeom prst="rect">
            <a:avLst/>
          </a:prstGeom>
        </p:spPr>
      </p:pic>
      <p:sp>
        <p:nvSpPr>
          <p:cNvPr id="7" name="Rectangle: Rounded Corners 6"/>
          <p:cNvSpPr/>
          <p:nvPr/>
        </p:nvSpPr>
        <p:spPr>
          <a:xfrm>
            <a:off x="3661519" y="1945910"/>
            <a:ext cx="1062681" cy="280086"/>
          </a:xfrm>
          <a:prstGeom prst="roundRect">
            <a:avLst/>
          </a:prstGeom>
          <a:solidFill>
            <a:srgbClr val="319668"/>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 dirty="0">
                <a:latin typeface="Malgun Gothic" panose="020B0503020000020004" pitchFamily="34" charset="-127"/>
                <a:ea typeface="Malgun Gothic" panose="020B0503020000020004" pitchFamily="34" charset="-127"/>
              </a:rPr>
              <a:t>CREATE PROFILE</a:t>
            </a:r>
          </a:p>
        </p:txBody>
      </p:sp>
      <p:sp>
        <p:nvSpPr>
          <p:cNvPr id="16" name="Rectangle: Rounded Corners 15"/>
          <p:cNvSpPr/>
          <p:nvPr/>
        </p:nvSpPr>
        <p:spPr>
          <a:xfrm>
            <a:off x="3661519" y="2370745"/>
            <a:ext cx="1062681" cy="280086"/>
          </a:xfrm>
          <a:prstGeom prst="roundRect">
            <a:avLst/>
          </a:prstGeom>
          <a:solidFill>
            <a:srgbClr val="319668"/>
          </a:solidFill>
          <a:ln>
            <a:noFill/>
          </a:ln>
          <a:effectLst>
            <a:outerShdw blurRad="508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800" dirty="0">
                <a:latin typeface="Malgun Gothic" panose="020B0503020000020004" pitchFamily="34" charset="-127"/>
                <a:ea typeface="Malgun Gothic" panose="020B0503020000020004" pitchFamily="34" charset="-127"/>
              </a:rPr>
              <a:t>EDIT PROFILE</a:t>
            </a:r>
          </a:p>
        </p:txBody>
      </p:sp>
      <p:pic>
        <p:nvPicPr>
          <p:cNvPr id="18" name="Picture 17"/>
          <p:cNvPicPr>
            <a:picLocks noChangeAspect="1"/>
          </p:cNvPicPr>
          <p:nvPr/>
        </p:nvPicPr>
        <p:blipFill>
          <a:blip r:embed="rId5"/>
          <a:stretch>
            <a:fillRect/>
          </a:stretch>
        </p:blipFill>
        <p:spPr>
          <a:xfrm>
            <a:off x="6167183" y="947443"/>
            <a:ext cx="1987242" cy="3453302"/>
          </a:xfrm>
          <a:prstGeom prst="rect">
            <a:avLst/>
          </a:prstGeom>
          <a:ln w="19050">
            <a:solidFill>
              <a:srgbClr val="319668"/>
            </a:solidFill>
          </a:ln>
        </p:spPr>
      </p:pic>
      <p:pic>
        <p:nvPicPr>
          <p:cNvPr id="23" name="Picture 22"/>
          <p:cNvPicPr>
            <a:picLocks noChangeAspect="1"/>
          </p:cNvPicPr>
          <p:nvPr/>
        </p:nvPicPr>
        <p:blipFill>
          <a:blip r:embed="rId7"/>
          <a:stretch>
            <a:fillRect/>
          </a:stretch>
        </p:blipFill>
        <p:spPr>
          <a:xfrm>
            <a:off x="6276305" y="1544460"/>
            <a:ext cx="1768998" cy="2194955"/>
          </a:xfrm>
          <a:prstGeom prst="rect">
            <a:avLst/>
          </a:prstGeom>
        </p:spPr>
      </p:pic>
      <p:pic>
        <p:nvPicPr>
          <p:cNvPr id="24" name="Picture 23"/>
          <p:cNvPicPr>
            <a:picLocks noChangeAspect="1"/>
          </p:cNvPicPr>
          <p:nvPr/>
        </p:nvPicPr>
        <p:blipFill>
          <a:blip r:embed="rId8"/>
          <a:stretch>
            <a:fillRect/>
          </a:stretch>
        </p:blipFill>
        <p:spPr>
          <a:xfrm>
            <a:off x="6851744" y="1795152"/>
            <a:ext cx="618119" cy="487988"/>
          </a:xfrm>
          <a:prstGeom prst="round2DiagRect">
            <a:avLst>
              <a:gd name="adj1" fmla="val 16667"/>
              <a:gd name="adj2" fmla="val 0"/>
            </a:avLst>
          </a:prstGeom>
          <a:ln w="28575" cap="sq">
            <a:solidFill>
              <a:srgbClr val="FFFFFF"/>
            </a:solidFill>
            <a:miter lim="800000"/>
          </a:ln>
          <a:effectLst>
            <a:outerShdw blurRad="254000" algn="tl" rotWithShape="0">
              <a:srgbClr val="000000">
                <a:alpha val="43000"/>
              </a:srgbClr>
            </a:outerShdw>
          </a:effectLst>
        </p:spPr>
      </p:pic>
      <p:sp>
        <p:nvSpPr>
          <p:cNvPr id="28" name="Rectangle 27"/>
          <p:cNvSpPr/>
          <p:nvPr/>
        </p:nvSpPr>
        <p:spPr>
          <a:xfrm>
            <a:off x="6245384" y="2370745"/>
            <a:ext cx="190904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CA" sz="1200" dirty="0">
                <a:solidFill>
                  <a:srgbClr val="319668"/>
                </a:solidFill>
                <a:latin typeface="Malgun Gothic" panose="020B0503020000020004" pitchFamily="34" charset="-127"/>
                <a:ea typeface="Malgun Gothic" panose="020B0503020000020004" pitchFamily="34" charset="-127"/>
              </a:rPr>
              <a:t>Name: Brent</a:t>
            </a:r>
          </a:p>
          <a:p>
            <a:r>
              <a:rPr lang="en-CA" sz="1200" dirty="0">
                <a:solidFill>
                  <a:srgbClr val="319668"/>
                </a:solidFill>
                <a:latin typeface="Malgun Gothic" panose="020B0503020000020004" pitchFamily="34" charset="-127"/>
                <a:ea typeface="Malgun Gothic" panose="020B0503020000020004" pitchFamily="34" charset="-127"/>
              </a:rPr>
              <a:t>Location: Halifax, NS</a:t>
            </a:r>
          </a:p>
          <a:p>
            <a:pPr algn="ctr"/>
            <a:endParaRPr lang="en-CA" dirty="0"/>
          </a:p>
          <a:p>
            <a:pPr algn="ctr"/>
            <a:endParaRPr lang="en-CA" dirty="0"/>
          </a:p>
        </p:txBody>
      </p:sp>
      <p:pic>
        <p:nvPicPr>
          <p:cNvPr id="30" name="Picture 29"/>
          <p:cNvPicPr>
            <a:picLocks noChangeAspect="1"/>
          </p:cNvPicPr>
          <p:nvPr/>
        </p:nvPicPr>
        <p:blipFill>
          <a:blip r:embed="rId9"/>
          <a:stretch>
            <a:fillRect/>
          </a:stretch>
        </p:blipFill>
        <p:spPr>
          <a:xfrm>
            <a:off x="7263282" y="2421521"/>
            <a:ext cx="159009" cy="159009"/>
          </a:xfrm>
          <a:prstGeom prst="rect">
            <a:avLst/>
          </a:prstGeom>
        </p:spPr>
      </p:pic>
      <p:pic>
        <p:nvPicPr>
          <p:cNvPr id="32" name="Picture 31"/>
          <p:cNvPicPr>
            <a:picLocks noChangeAspect="1"/>
          </p:cNvPicPr>
          <p:nvPr/>
        </p:nvPicPr>
        <p:blipFill>
          <a:blip r:embed="rId9"/>
          <a:stretch>
            <a:fillRect/>
          </a:stretch>
        </p:blipFill>
        <p:spPr>
          <a:xfrm>
            <a:off x="7856811" y="2594589"/>
            <a:ext cx="159009" cy="159009"/>
          </a:xfrm>
          <a:prstGeom prst="rect">
            <a:avLst/>
          </a:prstGeom>
        </p:spPr>
      </p:pic>
      <p:sp>
        <p:nvSpPr>
          <p:cNvPr id="33" name="Rectangle 32"/>
          <p:cNvSpPr/>
          <p:nvPr/>
        </p:nvSpPr>
        <p:spPr>
          <a:xfrm>
            <a:off x="6987084" y="2615896"/>
            <a:ext cx="1028736" cy="149751"/>
          </a:xfrm>
          <a:prstGeom prst="rect">
            <a:avLst/>
          </a:prstGeom>
          <a:solidFill>
            <a:schemeClr val="bg1"/>
          </a:solidFill>
          <a:ln>
            <a:solidFill>
              <a:schemeClr val="bg1"/>
            </a:solidFill>
          </a:ln>
          <a:effectLst>
            <a:innerShdw blurRad="63500" dist="50800" dir="13500000">
              <a:prstClr val="black">
                <a:alpha val="50000"/>
              </a:prstClr>
            </a:inn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200" dirty="0">
                <a:solidFill>
                  <a:srgbClr val="319668"/>
                </a:solidFill>
              </a:rPr>
              <a:t>Calgary, AB</a:t>
            </a:r>
          </a:p>
        </p:txBody>
      </p:sp>
      <p:pic>
        <p:nvPicPr>
          <p:cNvPr id="8" name="Picture 7"/>
          <p:cNvPicPr>
            <a:picLocks noChangeAspect="1"/>
          </p:cNvPicPr>
          <p:nvPr/>
        </p:nvPicPr>
        <p:blipFill>
          <a:blip r:embed="rId10"/>
          <a:stretch>
            <a:fillRect/>
          </a:stretch>
        </p:blipFill>
        <p:spPr>
          <a:xfrm rot="20351228">
            <a:off x="885815" y="4508646"/>
            <a:ext cx="360379" cy="432455"/>
          </a:xfrm>
          <a:prstGeom prst="rect">
            <a:avLst/>
          </a:prstGeom>
        </p:spPr>
      </p:pic>
    </p:spTree>
    <p:extLst>
      <p:ext uri="{BB962C8B-B14F-4D97-AF65-F5344CB8AC3E}">
        <p14:creationId xmlns:p14="http://schemas.microsoft.com/office/powerpoint/2010/main" val="729220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0.06198 -0.04506 L 0.09723 -0.58642 L 0.09723 -0.58488 " pathEditMode="relative" rAng="0" ptsTypes="AAA">
                                      <p:cBhvr>
                                        <p:cTn id="6" dur="2000" fill="hold"/>
                                        <p:tgtEl>
                                          <p:spTgt spid="8"/>
                                        </p:tgtEl>
                                        <p:attrNameLst>
                                          <p:attrName>ppt_x</p:attrName>
                                          <p:attrName>ppt_y</p:attrName>
                                        </p:attrNameLst>
                                      </p:cBhvr>
                                      <p:rCtr x="7951" y="-27068"/>
                                    </p:animMotion>
                                  </p:childTnLst>
                                </p:cTn>
                              </p:par>
                            </p:childTnLst>
                          </p:cTn>
                        </p:par>
                        <p:par>
                          <p:cTn id="7" fill="hold">
                            <p:stCondLst>
                              <p:cond delay="2000"/>
                            </p:stCondLst>
                            <p:childTnLst>
                              <p:par>
                                <p:cTn id="8" presetID="1"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par>
                          <p:cTn id="22" fill="hold">
                            <p:stCondLst>
                              <p:cond delay="2000"/>
                            </p:stCondLst>
                            <p:childTnLst>
                              <p:par>
                                <p:cTn id="23" presetID="1" presetClass="entr" presetSubtype="0" fill="hold" grpId="0" nodeType="after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par>
                          <p:cTn id="25" fill="hold">
                            <p:stCondLst>
                              <p:cond delay="2000"/>
                            </p:stCondLst>
                            <p:childTnLst>
                              <p:par>
                                <p:cTn id="26" presetID="0" presetClass="path" presetSubtype="0" accel="50000" decel="50000" fill="hold" nodeType="afterEffect">
                                  <p:stCondLst>
                                    <p:cond delay="0"/>
                                  </p:stCondLst>
                                  <p:childTnLst>
                                    <p:animMotion origin="layout" path="M 0.09723 -0.58488 L 0.35243 -0.3892 L 0.35243 -0.39043 " pathEditMode="relative" rAng="0" ptsTypes="AAA">
                                      <p:cBhvr>
                                        <p:cTn id="27" dur="2000" fill="hold"/>
                                        <p:tgtEl>
                                          <p:spTgt spid="8"/>
                                        </p:tgtEl>
                                        <p:attrNameLst>
                                          <p:attrName>ppt_x</p:attrName>
                                          <p:attrName>ppt_y</p:attrName>
                                        </p:attrNameLst>
                                      </p:cBhvr>
                                      <p:rCtr x="12760" y="9784"/>
                                    </p:animMotion>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nodeType="after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par>
                          <p:cTn id="34" fill="hold">
                            <p:stCondLst>
                              <p:cond delay="4000"/>
                            </p:stCondLst>
                            <p:childTnLst>
                              <p:par>
                                <p:cTn id="35" presetID="1" presetClass="entr" presetSubtype="0" fill="hold" grpId="0" nodeType="after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childTnLst>
                          </p:cTn>
                        </p:par>
                        <p:par>
                          <p:cTn id="37" fill="hold">
                            <p:stCondLst>
                              <p:cond delay="4000"/>
                            </p:stCondLst>
                            <p:childTnLst>
                              <p:par>
                                <p:cTn id="38" presetID="1" presetClass="entr" presetSubtype="0" fill="hold" grpId="0" nodeType="afterEffect">
                                  <p:stCondLst>
                                    <p:cond delay="0"/>
                                  </p:stCondLst>
                                  <p:childTnLst>
                                    <p:set>
                                      <p:cBhvr>
                                        <p:cTn id="39" dur="1" fill="hold">
                                          <p:stCondLst>
                                            <p:cond delay="0"/>
                                          </p:stCondLst>
                                        </p:cTn>
                                        <p:tgtEl>
                                          <p:spTgt spid="28"/>
                                        </p:tgtEl>
                                        <p:attrNameLst>
                                          <p:attrName>style.visibility</p:attrName>
                                        </p:attrNameLst>
                                      </p:cBhvr>
                                      <p:to>
                                        <p:strVal val="visible"/>
                                      </p:to>
                                    </p:set>
                                  </p:childTnLst>
                                </p:cTn>
                              </p:par>
                            </p:childTnLst>
                          </p:cTn>
                        </p:par>
                        <p:par>
                          <p:cTn id="40" fill="hold">
                            <p:stCondLst>
                              <p:cond delay="4000"/>
                            </p:stCondLst>
                            <p:childTnLst>
                              <p:par>
                                <p:cTn id="41" presetID="1" presetClass="entr" presetSubtype="0" fill="hold" nodeType="after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par>
                          <p:cTn id="43" fill="hold">
                            <p:stCondLst>
                              <p:cond delay="4000"/>
                            </p:stCondLst>
                            <p:childTnLst>
                              <p:par>
                                <p:cTn id="44" presetID="1" presetClass="entr" presetSubtype="0" fill="hold" nodeType="after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childTnLst>
                          </p:cTn>
                        </p:par>
                        <p:par>
                          <p:cTn id="46" fill="hold">
                            <p:stCondLst>
                              <p:cond delay="4000"/>
                            </p:stCondLst>
                            <p:childTnLst>
                              <p:par>
                                <p:cTn id="47" presetID="1" presetClass="entr" presetSubtype="0" fill="hold" nodeType="after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par>
                          <p:cTn id="49" fill="hold">
                            <p:stCondLst>
                              <p:cond delay="4000"/>
                            </p:stCondLst>
                            <p:childTnLst>
                              <p:par>
                                <p:cTn id="50" presetID="0" presetClass="path" presetSubtype="0" accel="50000" decel="50000" fill="hold" nodeType="afterEffect">
                                  <p:stCondLst>
                                    <p:cond delay="0"/>
                                  </p:stCondLst>
                                  <p:childTnLst>
                                    <p:animMotion origin="layout" path="M 0.35243 -0.39044 L 0.35243 -0.39198 C 0.35782 -0.38642 0.35573 -0.38642 0.35886 -0.38642 L 0.75452 -0.35186 L 0.75452 -0.36389 " pathEditMode="relative" rAng="0" ptsTypes="AAAAA">
                                      <p:cBhvr>
                                        <p:cTn id="51" dur="2000" fill="hold"/>
                                        <p:tgtEl>
                                          <p:spTgt spid="8"/>
                                        </p:tgtEl>
                                        <p:attrNameLst>
                                          <p:attrName>ppt_x</p:attrName>
                                          <p:attrName>ppt_y</p:attrName>
                                        </p:attrNameLst>
                                      </p:cBhvr>
                                      <p:rCtr x="20104" y="1852"/>
                                    </p:animMotion>
                                  </p:childTnLst>
                                </p:cTn>
                              </p:par>
                            </p:childTnLst>
                          </p:cTn>
                        </p:par>
                        <p:par>
                          <p:cTn id="52" fill="hold">
                            <p:stCondLst>
                              <p:cond delay="6000"/>
                            </p:stCondLst>
                            <p:childTnLst>
                              <p:par>
                                <p:cTn id="53" presetID="1" presetClass="entr" presetSubtype="0"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7" grpId="0" animBg="1"/>
      <p:bldP spid="16" grpId="0" animBg="1"/>
      <p:bldP spid="28" grpId="0"/>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28650" y="887526"/>
            <a:ext cx="3388179" cy="3263503"/>
          </a:xfrm>
          <a:prstGeom prst="rect">
            <a:avLst/>
          </a:prstGeom>
          <a:noFill/>
          <a:ln>
            <a:noFill/>
          </a:ln>
        </p:spPr>
        <p:txBody>
          <a:bodyPr lIns="68575" tIns="34275" rIns="68575" bIns="34275" anchor="t" anchorCtr="0">
            <a:noAutofit/>
          </a:bodyPr>
          <a:lstStyle/>
          <a:p>
            <a:pPr marL="6350" marR="0" lvl="0" indent="0" algn="l" rtl="0">
              <a:lnSpc>
                <a:spcPct val="90000"/>
              </a:lnSpc>
              <a:spcBef>
                <a:spcPts val="0"/>
              </a:spcBef>
              <a:buClr>
                <a:srgbClr val="319668"/>
              </a:buClr>
              <a:buSzPct val="100000"/>
              <a:buNone/>
            </a:pPr>
            <a:r>
              <a:rPr lang="en-US" b="1" dirty="0">
                <a:solidFill>
                  <a:srgbClr val="319668"/>
                </a:solidFill>
                <a:latin typeface="+mj-lt"/>
                <a:cs typeface="Arial" panose="020B0604020202020204" pitchFamily="34" charset="0"/>
              </a:rPr>
              <a:t>Users</a:t>
            </a:r>
          </a:p>
          <a:p>
            <a:pPr marL="177800" marR="0" lvl="0" indent="-171450" algn="l" rtl="0">
              <a:lnSpc>
                <a:spcPct val="90000"/>
              </a:lnSpc>
              <a:spcBef>
                <a:spcPts val="0"/>
              </a:spcBef>
              <a:buClr>
                <a:srgbClr val="319668"/>
              </a:buClr>
              <a:buSzPct val="100000"/>
              <a:buFont typeface="Arial"/>
              <a:buChar char="•"/>
            </a:pPr>
            <a:r>
              <a:rPr lang="en-US" dirty="0">
                <a:solidFill>
                  <a:srgbClr val="319668"/>
                </a:solidFill>
                <a:latin typeface="+mj-lt"/>
                <a:cs typeface="Arial" panose="020B0604020202020204" pitchFamily="34" charset="0"/>
              </a:rPr>
              <a:t>Children</a:t>
            </a:r>
          </a:p>
          <a:p>
            <a:pPr marL="177800" marR="0" lvl="0" indent="-171450" algn="l" rtl="0">
              <a:lnSpc>
                <a:spcPct val="90000"/>
              </a:lnSpc>
              <a:spcBef>
                <a:spcPts val="0"/>
              </a:spcBef>
              <a:buClr>
                <a:srgbClr val="319668"/>
              </a:buClr>
              <a:buSzPct val="100000"/>
              <a:buFont typeface="Arial"/>
              <a:buChar char="•"/>
            </a:pPr>
            <a:r>
              <a:rPr lang="en-US" dirty="0">
                <a:solidFill>
                  <a:srgbClr val="319668"/>
                </a:solidFill>
                <a:latin typeface="+mj-lt"/>
                <a:cs typeface="Arial" panose="020B0604020202020204" pitchFamily="34" charset="0"/>
              </a:rPr>
              <a:t>Casual hikers</a:t>
            </a:r>
          </a:p>
          <a:p>
            <a:pPr lvl="0" indent="-171450">
              <a:spcBef>
                <a:spcPts val="0"/>
              </a:spcBef>
              <a:buClr>
                <a:srgbClr val="319668"/>
              </a:buClr>
            </a:pPr>
            <a:r>
              <a:rPr lang="en-CA" dirty="0">
                <a:solidFill>
                  <a:srgbClr val="319668"/>
                </a:solidFill>
                <a:latin typeface="+mj-lt"/>
              </a:rPr>
              <a:t>The passionate beginner</a:t>
            </a:r>
          </a:p>
          <a:p>
            <a:pPr lvl="0" indent="-171450">
              <a:spcBef>
                <a:spcPts val="0"/>
              </a:spcBef>
              <a:buClr>
                <a:srgbClr val="319668"/>
              </a:buClr>
            </a:pPr>
            <a:r>
              <a:rPr lang="en-CA" dirty="0">
                <a:solidFill>
                  <a:srgbClr val="319668"/>
                </a:solidFill>
                <a:latin typeface="+mj-lt"/>
              </a:rPr>
              <a:t>Elderly folk</a:t>
            </a:r>
            <a:endParaRPr lang="en-US" dirty="0">
              <a:solidFill>
                <a:srgbClr val="319668"/>
              </a:solidFill>
              <a:latin typeface="+mj-lt"/>
              <a:cs typeface="Arial" panose="020B0604020202020204" pitchFamily="34" charset="0"/>
            </a:endParaRPr>
          </a:p>
          <a:p>
            <a:pPr lvl="0" indent="-171450">
              <a:spcBef>
                <a:spcPts val="0"/>
              </a:spcBef>
              <a:buClr>
                <a:srgbClr val="319668"/>
              </a:buClr>
            </a:pPr>
            <a:r>
              <a:rPr lang="en-CA" dirty="0">
                <a:solidFill>
                  <a:srgbClr val="319668"/>
                </a:solidFill>
                <a:latin typeface="+mj-lt"/>
              </a:rPr>
              <a:t>Nature enthusiasts</a:t>
            </a:r>
            <a:endParaRPr lang="en-US" dirty="0">
              <a:solidFill>
                <a:srgbClr val="319668"/>
              </a:solidFill>
              <a:latin typeface="+mj-lt"/>
              <a:cs typeface="Arial" panose="020B0604020202020204" pitchFamily="34" charset="0"/>
            </a:endParaRPr>
          </a:p>
        </p:txBody>
      </p:sp>
      <p:sp>
        <p:nvSpPr>
          <p:cNvPr id="145" name="Shape 145"/>
          <p:cNvSpPr/>
          <p:nvPr/>
        </p:nvSpPr>
        <p:spPr>
          <a:xfrm>
            <a:off x="167745"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3300" dirty="0">
                <a:solidFill>
                  <a:schemeClr val="lt1"/>
                </a:solidFill>
                <a:latin typeface="Arial"/>
                <a:ea typeface="Arial"/>
                <a:cs typeface="Arial"/>
                <a:sym typeface="Arial"/>
              </a:rPr>
              <a:t>Who is the </a:t>
            </a:r>
            <a:r>
              <a:rPr lang="en-US" sz="3300" dirty="0">
                <a:solidFill>
                  <a:schemeClr val="lt1"/>
                </a:solidFill>
                <a:latin typeface="Arial"/>
                <a:ea typeface="Arial"/>
                <a:cs typeface="Arial"/>
                <a:sym typeface="Arial"/>
              </a:rPr>
              <a:t>d</a:t>
            </a:r>
            <a:r>
              <a:rPr lang="en" sz="3300" dirty="0">
                <a:solidFill>
                  <a:schemeClr val="lt1"/>
                </a:solidFill>
                <a:latin typeface="Arial"/>
                <a:ea typeface="Arial"/>
                <a:cs typeface="Arial"/>
                <a:sym typeface="Arial"/>
              </a:rPr>
              <a:t>esign </a:t>
            </a:r>
            <a:r>
              <a:rPr lang="en" sz="3300" dirty="0">
                <a:solidFill>
                  <a:schemeClr val="lt1"/>
                </a:solidFill>
              </a:rPr>
              <a:t>f</a:t>
            </a:r>
            <a:r>
              <a:rPr lang="en" sz="3300" dirty="0">
                <a:solidFill>
                  <a:schemeClr val="lt1"/>
                </a:solidFill>
                <a:latin typeface="Arial"/>
                <a:ea typeface="Arial"/>
                <a:cs typeface="Arial"/>
                <a:sym typeface="Arial"/>
              </a:rPr>
              <a:t>or?</a:t>
            </a:r>
          </a:p>
        </p:txBody>
      </p:sp>
      <p:pic>
        <p:nvPicPr>
          <p:cNvPr id="146" name="Shape 146" descr="y.png"/>
          <p:cNvPicPr preferRelativeResize="0"/>
          <p:nvPr/>
        </p:nvPicPr>
        <p:blipFill rotWithShape="1">
          <a:blip r:embed="rId3">
            <a:alphaModFix/>
          </a:blip>
          <a:srcRect/>
          <a:stretch/>
        </p:blipFill>
        <p:spPr>
          <a:xfrm>
            <a:off x="7823981" y="0"/>
            <a:ext cx="1096787" cy="1535502"/>
          </a:xfrm>
          <a:prstGeom prst="rect">
            <a:avLst/>
          </a:prstGeom>
          <a:noFill/>
          <a:ln>
            <a:noFill/>
          </a:ln>
        </p:spPr>
      </p:pic>
      <p:sp>
        <p:nvSpPr>
          <p:cNvPr id="5" name="Shape 144"/>
          <p:cNvSpPr txBox="1">
            <a:spLocks/>
          </p:cNvSpPr>
          <p:nvPr/>
        </p:nvSpPr>
        <p:spPr>
          <a:xfrm>
            <a:off x="4585607" y="887525"/>
            <a:ext cx="3388179" cy="3263503"/>
          </a:xfrm>
          <a:prstGeom prst="rect">
            <a:avLst/>
          </a:prstGeom>
          <a:noFill/>
          <a:ln>
            <a:noFill/>
          </a:ln>
        </p:spPr>
        <p:txBody>
          <a:bodyPr lIns="68575" tIns="34275" rIns="68575" bIns="34275" anchor="t" anchorCtr="0">
            <a:noAutofit/>
          </a:bodyPr>
          <a:lstStyle>
            <a:defPPr marR="0" lvl="0" algn="l" rtl="0">
              <a:lnSpc>
                <a:spcPct val="100000"/>
              </a:lnSpc>
              <a:spcBef>
                <a:spcPts val="0"/>
              </a:spcBef>
              <a:spcAft>
                <a:spcPts val="0"/>
              </a:spcAft>
            </a:defPPr>
            <a:lvl1pPr marL="177800" marR="0" lvl="0" indent="-38100" algn="l" rtl="0">
              <a:lnSpc>
                <a:spcPct val="90000"/>
              </a:lnSpc>
              <a:spcBef>
                <a:spcPts val="800"/>
              </a:spcBef>
              <a:spcAft>
                <a:spcPts val="0"/>
              </a:spcAft>
              <a:buClr>
                <a:schemeClr val="dk1"/>
              </a:buClr>
              <a:buSzPct val="100000"/>
              <a:buFont typeface="Arial"/>
              <a:buChar char="•"/>
              <a:defRPr sz="2100" b="0" i="0" u="none" strike="noStrike" cap="none">
                <a:solidFill>
                  <a:schemeClr val="dk1"/>
                </a:solidFill>
                <a:latin typeface="Calibri"/>
                <a:ea typeface="Calibri"/>
                <a:cs typeface="Calibri"/>
                <a:sym typeface="Calibri"/>
              </a:defRPr>
            </a:lvl1pPr>
            <a:lvl2pPr marL="520700" marR="0" lvl="1" indent="-63500" algn="l" rtl="0">
              <a:lnSpc>
                <a:spcPct val="90000"/>
              </a:lnSpc>
              <a:spcBef>
                <a:spcPts val="400"/>
              </a:spcBef>
              <a:spcAft>
                <a:spcPts val="0"/>
              </a:spcAft>
              <a:buClr>
                <a:schemeClr val="dk1"/>
              </a:buClr>
              <a:buSzPct val="100000"/>
              <a:buFont typeface="Arial"/>
              <a:buChar char="•"/>
              <a:defRPr sz="1800" b="0" i="0" u="none" strike="noStrike" cap="none">
                <a:solidFill>
                  <a:schemeClr val="dk1"/>
                </a:solidFill>
                <a:latin typeface="Calibri"/>
                <a:ea typeface="Calibri"/>
                <a:cs typeface="Calibri"/>
                <a:sym typeface="Calibri"/>
              </a:defRPr>
            </a:lvl2pPr>
            <a:lvl3pPr marL="863600" marR="0" lvl="2" indent="-76200" algn="l" rtl="0">
              <a:lnSpc>
                <a:spcPct val="90000"/>
              </a:lnSpc>
              <a:spcBef>
                <a:spcPts val="400"/>
              </a:spcBef>
              <a:spcAft>
                <a:spcPts val="0"/>
              </a:spcAft>
              <a:buClr>
                <a:schemeClr val="dk1"/>
              </a:buClr>
              <a:buSzPct val="100000"/>
              <a:buFont typeface="Arial"/>
              <a:buChar char="•"/>
              <a:defRPr sz="1500" b="0" i="0" u="none" strike="noStrike" cap="none">
                <a:solidFill>
                  <a:schemeClr val="dk1"/>
                </a:solidFill>
                <a:latin typeface="Calibri"/>
                <a:ea typeface="Calibri"/>
                <a:cs typeface="Calibri"/>
                <a:sym typeface="Calibri"/>
              </a:defRPr>
            </a:lvl3pPr>
            <a:lvl4pPr marL="1206500" marR="0" lvl="3"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4pPr>
            <a:lvl5pPr marL="1549400" marR="0" lvl="4"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5pPr>
            <a:lvl6pPr marL="1892300" marR="0" lvl="5"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6pPr>
            <a:lvl7pPr marL="2235200" marR="0" lvl="6"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7pPr>
            <a:lvl8pPr marL="2578100" marR="0" lvl="7"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8pPr>
            <a:lvl9pPr marL="2921000" marR="0" lvl="8" indent="-88900" algn="l" rtl="0">
              <a:lnSpc>
                <a:spcPct val="90000"/>
              </a:lnSpc>
              <a:spcBef>
                <a:spcPts val="400"/>
              </a:spcBef>
              <a:spcAft>
                <a:spcPts val="0"/>
              </a:spcAft>
              <a:buClr>
                <a:schemeClr val="dk1"/>
              </a:buClr>
              <a:buSzPct val="100000"/>
              <a:buFont typeface="Arial"/>
              <a:buChar char="•"/>
              <a:defRPr sz="1400" b="0" i="0" u="none" strike="noStrike" cap="none">
                <a:solidFill>
                  <a:schemeClr val="dk1"/>
                </a:solidFill>
                <a:latin typeface="Calibri"/>
                <a:ea typeface="Calibri"/>
                <a:cs typeface="Calibri"/>
                <a:sym typeface="Calibri"/>
              </a:defRPr>
            </a:lvl9pPr>
          </a:lstStyle>
          <a:p>
            <a:pPr marL="6350" indent="0">
              <a:spcBef>
                <a:spcPts val="0"/>
              </a:spcBef>
              <a:buClr>
                <a:srgbClr val="319668"/>
              </a:buClr>
              <a:buFont typeface="Arial"/>
              <a:buNone/>
            </a:pPr>
            <a:r>
              <a:rPr lang="en-US" b="1" dirty="0">
                <a:solidFill>
                  <a:srgbClr val="319668"/>
                </a:solidFill>
                <a:latin typeface="+mj-lt"/>
                <a:cs typeface="Arial" panose="020B0604020202020204" pitchFamily="34" charset="0"/>
              </a:rPr>
              <a:t>Stakeholders</a:t>
            </a:r>
          </a:p>
          <a:p>
            <a:pPr indent="-171450">
              <a:spcBef>
                <a:spcPts val="0"/>
              </a:spcBef>
              <a:buClr>
                <a:srgbClr val="319668"/>
              </a:buClr>
            </a:pPr>
            <a:r>
              <a:rPr lang="en-CA" dirty="0">
                <a:solidFill>
                  <a:srgbClr val="319668"/>
                </a:solidFill>
                <a:latin typeface="+mj-lt"/>
              </a:rPr>
              <a:t>Nature experts</a:t>
            </a:r>
          </a:p>
          <a:p>
            <a:pPr indent="-171450">
              <a:spcBef>
                <a:spcPts val="0"/>
              </a:spcBef>
              <a:buClr>
                <a:srgbClr val="319668"/>
              </a:buClr>
            </a:pPr>
            <a:r>
              <a:rPr lang="en-CA" dirty="0">
                <a:solidFill>
                  <a:srgbClr val="319668"/>
                </a:solidFill>
                <a:latin typeface="+mj-lt"/>
                <a:cs typeface="Arial" panose="020B0604020202020204" pitchFamily="34" charset="0"/>
              </a:rPr>
              <a:t>Environmentalists</a:t>
            </a:r>
            <a:endParaRPr lang="en-US" dirty="0">
              <a:solidFill>
                <a:srgbClr val="319668"/>
              </a:solidFill>
              <a:latin typeface="+mj-lt"/>
              <a:cs typeface="Arial" panose="020B0604020202020204" pitchFamily="34" charset="0"/>
            </a:endParaRPr>
          </a:p>
        </p:txBody>
      </p:sp>
      <p:pic>
        <p:nvPicPr>
          <p:cNvPr id="3" name="Picture 2"/>
          <p:cNvPicPr>
            <a:picLocks noChangeAspect="1"/>
          </p:cNvPicPr>
          <p:nvPr/>
        </p:nvPicPr>
        <p:blipFill rotWithShape="1">
          <a:blip r:embed="rId4"/>
          <a:srcRect b="17069"/>
          <a:stretch/>
        </p:blipFill>
        <p:spPr>
          <a:xfrm>
            <a:off x="408222" y="2771403"/>
            <a:ext cx="3840000" cy="2388427"/>
          </a:xfrm>
          <a:prstGeom prst="rect">
            <a:avLst/>
          </a:prstGeom>
        </p:spPr>
      </p:pic>
      <p:pic>
        <p:nvPicPr>
          <p:cNvPr id="6" name="Picture 5"/>
          <p:cNvPicPr>
            <a:picLocks noChangeAspect="1"/>
          </p:cNvPicPr>
          <p:nvPr/>
        </p:nvPicPr>
        <p:blipFill rotWithShape="1">
          <a:blip r:embed="rId5"/>
          <a:srcRect b="8764"/>
          <a:stretch/>
        </p:blipFill>
        <p:spPr>
          <a:xfrm>
            <a:off x="4452322" y="2771403"/>
            <a:ext cx="3901440" cy="2372097"/>
          </a:xfrm>
          <a:prstGeom prst="rect">
            <a:avLst/>
          </a:prstGeom>
        </p:spPr>
      </p:pic>
    </p:spTree>
    <p:extLst>
      <p:ext uri="{BB962C8B-B14F-4D97-AF65-F5344CB8AC3E}">
        <p14:creationId xmlns:p14="http://schemas.microsoft.com/office/powerpoint/2010/main" val="16732255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28650" y="1148786"/>
            <a:ext cx="7886699" cy="3263503"/>
          </a:xfrm>
          <a:prstGeom prst="rect">
            <a:avLst/>
          </a:prstGeom>
          <a:noFill/>
          <a:ln>
            <a:noFill/>
          </a:ln>
        </p:spPr>
        <p:txBody>
          <a:bodyPr lIns="68575" tIns="34275" rIns="68575" bIns="34275" anchor="t" anchorCtr="0">
            <a:noAutofit/>
          </a:bodyPr>
          <a:lstStyle/>
          <a:p>
            <a:pPr indent="-171450">
              <a:spcBef>
                <a:spcPts val="0"/>
              </a:spcBef>
              <a:buClr>
                <a:srgbClr val="319668"/>
              </a:buClr>
            </a:pPr>
            <a:r>
              <a:rPr lang="en-US" dirty="0">
                <a:solidFill>
                  <a:srgbClr val="319668"/>
                </a:solidFill>
                <a:latin typeface="Arial"/>
                <a:ea typeface="Arial"/>
                <a:cs typeface="Arial"/>
                <a:sym typeface="Arial"/>
              </a:rPr>
              <a:t>Mining customer reviews of existing field guide apps</a:t>
            </a:r>
          </a:p>
          <a:p>
            <a:pPr indent="-171450">
              <a:spcBef>
                <a:spcPts val="0"/>
              </a:spcBef>
              <a:buClr>
                <a:srgbClr val="319668"/>
              </a:buClr>
            </a:pPr>
            <a:r>
              <a:rPr lang="en-US" dirty="0">
                <a:solidFill>
                  <a:srgbClr val="319668"/>
                </a:solidFill>
                <a:latin typeface="Arial"/>
                <a:ea typeface="Arial"/>
                <a:cs typeface="Arial"/>
                <a:sym typeface="Arial"/>
              </a:rPr>
              <a:t>Get an idea of user preferences</a:t>
            </a:r>
          </a:p>
        </p:txBody>
      </p:sp>
      <p:sp>
        <p:nvSpPr>
          <p:cNvPr id="166" name="Shape 166"/>
          <p:cNvSpPr/>
          <p:nvPr/>
        </p:nvSpPr>
        <p:spPr>
          <a:xfrm>
            <a:off x="167744"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2400" dirty="0">
                <a:solidFill>
                  <a:schemeClr val="lt1"/>
                </a:solidFill>
                <a:latin typeface="Arial"/>
                <a:ea typeface="Arial"/>
                <a:cs typeface="Arial"/>
                <a:sym typeface="Arial"/>
              </a:rPr>
              <a:t>User Research </a:t>
            </a:r>
            <a:r>
              <a:rPr lang="en-US" sz="2400" dirty="0">
                <a:solidFill>
                  <a:schemeClr val="lt1"/>
                </a:solidFill>
                <a:latin typeface="Arial"/>
                <a:ea typeface="Arial"/>
                <a:cs typeface="Arial"/>
                <a:sym typeface="Arial"/>
              </a:rPr>
              <a:t>Method #1: Secondary Research</a:t>
            </a:r>
            <a:endParaRPr lang="en" sz="2400" dirty="0">
              <a:solidFill>
                <a:schemeClr val="lt1"/>
              </a:solidFill>
              <a:latin typeface="Arial"/>
              <a:ea typeface="Arial"/>
              <a:cs typeface="Arial"/>
              <a:sym typeface="Arial"/>
            </a:endParaRPr>
          </a:p>
        </p:txBody>
      </p:sp>
      <p:pic>
        <p:nvPicPr>
          <p:cNvPr id="167" name="Shape 167" descr="y.png"/>
          <p:cNvPicPr preferRelativeResize="0"/>
          <p:nvPr/>
        </p:nvPicPr>
        <p:blipFill rotWithShape="1">
          <a:blip r:embed="rId3">
            <a:alphaModFix/>
          </a:blip>
          <a:srcRect/>
          <a:stretch/>
        </p:blipFill>
        <p:spPr>
          <a:xfrm>
            <a:off x="7823981" y="0"/>
            <a:ext cx="1096787" cy="1535502"/>
          </a:xfrm>
          <a:prstGeom prst="rect">
            <a:avLst/>
          </a:prstGeom>
          <a:noFill/>
          <a:ln>
            <a:noFill/>
          </a:ln>
        </p:spPr>
      </p:pic>
      <p:pic>
        <p:nvPicPr>
          <p:cNvPr id="2050" name="Picture 2" descr="https://kowther.github.io/FieldGuide-481/wildflower_apps.png">
            <a:extLst>
              <a:ext uri="{FF2B5EF4-FFF2-40B4-BE49-F238E27FC236}">
                <a16:creationId xmlns:a16="http://schemas.microsoft.com/office/drawing/2014/main" id="{CA30E4D5-133B-4B02-8181-07DCA5D72A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041" y="2027103"/>
            <a:ext cx="6098848" cy="288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309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28650" y="1369218"/>
            <a:ext cx="7886699" cy="3263503"/>
          </a:xfrm>
          <a:prstGeom prst="rect">
            <a:avLst/>
          </a:prstGeom>
          <a:noFill/>
          <a:ln>
            <a:noFill/>
          </a:ln>
        </p:spPr>
        <p:txBody>
          <a:bodyPr lIns="68575" tIns="34275" rIns="68575" bIns="34275" anchor="t" anchorCtr="0">
            <a:noAutofit/>
          </a:bodyPr>
          <a:lstStyle/>
          <a:p>
            <a:pPr indent="-171450">
              <a:spcBef>
                <a:spcPts val="0"/>
              </a:spcBef>
              <a:buClr>
                <a:srgbClr val="319668"/>
              </a:buClr>
            </a:pPr>
            <a:r>
              <a:rPr lang="en-US" dirty="0">
                <a:solidFill>
                  <a:srgbClr val="319668"/>
                </a:solidFill>
                <a:latin typeface="Arial"/>
                <a:ea typeface="Arial"/>
                <a:cs typeface="Arial"/>
                <a:sym typeface="Arial"/>
              </a:rPr>
              <a:t>Wide array of preferences over what users want to find out about a wildflower</a:t>
            </a:r>
          </a:p>
          <a:p>
            <a:pPr lvl="1" indent="-171450">
              <a:spcBef>
                <a:spcPts val="0"/>
              </a:spcBef>
              <a:buClr>
                <a:srgbClr val="319668"/>
              </a:buClr>
            </a:pPr>
            <a:r>
              <a:rPr lang="en-US" dirty="0">
                <a:solidFill>
                  <a:srgbClr val="319668"/>
                </a:solidFill>
                <a:latin typeface="Arial"/>
                <a:ea typeface="Arial"/>
                <a:cs typeface="Arial"/>
                <a:sym typeface="Arial"/>
              </a:rPr>
              <a:t>Name, interesting facts vs. entire encyclopedia entry</a:t>
            </a:r>
          </a:p>
          <a:p>
            <a:pPr indent="-171450">
              <a:spcBef>
                <a:spcPts val="0"/>
              </a:spcBef>
              <a:buClr>
                <a:srgbClr val="319668"/>
              </a:buClr>
            </a:pPr>
            <a:r>
              <a:rPr lang="en-US" dirty="0">
                <a:solidFill>
                  <a:srgbClr val="319668"/>
                </a:solidFill>
                <a:latin typeface="Arial"/>
                <a:ea typeface="Arial"/>
                <a:cs typeface="Arial"/>
                <a:sym typeface="Arial"/>
              </a:rPr>
              <a:t>Various levels of plant knowledge made some apps hard to learn from</a:t>
            </a:r>
          </a:p>
          <a:p>
            <a:pPr indent="-171450">
              <a:spcBef>
                <a:spcPts val="0"/>
              </a:spcBef>
              <a:buClr>
                <a:srgbClr val="319668"/>
              </a:buClr>
            </a:pPr>
            <a:r>
              <a:rPr lang="en-US" dirty="0">
                <a:solidFill>
                  <a:srgbClr val="319668"/>
                </a:solidFill>
                <a:latin typeface="Arial"/>
                <a:ea typeface="Arial"/>
                <a:cs typeface="Arial"/>
                <a:sym typeface="Arial"/>
              </a:rPr>
              <a:t>Positive response to having multiple, high quality images</a:t>
            </a:r>
          </a:p>
          <a:p>
            <a:pPr indent="-171450">
              <a:spcBef>
                <a:spcPts val="0"/>
              </a:spcBef>
              <a:buClr>
                <a:srgbClr val="319668"/>
              </a:buClr>
            </a:pPr>
            <a:r>
              <a:rPr lang="en-US" dirty="0">
                <a:solidFill>
                  <a:srgbClr val="319668"/>
                </a:solidFill>
                <a:latin typeface="Arial"/>
                <a:ea typeface="Arial"/>
                <a:cs typeface="Arial"/>
                <a:sym typeface="Arial"/>
              </a:rPr>
              <a:t>Enjoyed being able to narrow down results by characteristics</a:t>
            </a:r>
          </a:p>
          <a:p>
            <a:pPr marL="6350" indent="0">
              <a:spcBef>
                <a:spcPts val="0"/>
              </a:spcBef>
              <a:buClr>
                <a:srgbClr val="319668"/>
              </a:buClr>
              <a:buNone/>
            </a:pPr>
            <a:endParaRPr lang="en-US" dirty="0">
              <a:solidFill>
                <a:srgbClr val="319668"/>
              </a:solidFill>
              <a:latin typeface="Arial"/>
              <a:ea typeface="Arial"/>
              <a:cs typeface="Arial"/>
              <a:sym typeface="Arial"/>
            </a:endParaRPr>
          </a:p>
        </p:txBody>
      </p:sp>
      <p:sp>
        <p:nvSpPr>
          <p:cNvPr id="166" name="Shape 166"/>
          <p:cNvSpPr/>
          <p:nvPr/>
        </p:nvSpPr>
        <p:spPr>
          <a:xfrm>
            <a:off x="167744"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2400" dirty="0">
                <a:solidFill>
                  <a:schemeClr val="lt1"/>
                </a:solidFill>
                <a:latin typeface="Arial"/>
                <a:ea typeface="Arial"/>
                <a:cs typeface="Arial"/>
                <a:sym typeface="Arial"/>
              </a:rPr>
              <a:t>User Research </a:t>
            </a:r>
            <a:r>
              <a:rPr lang="en-US" sz="2400" dirty="0">
                <a:solidFill>
                  <a:schemeClr val="lt1"/>
                </a:solidFill>
                <a:latin typeface="Arial"/>
                <a:ea typeface="Arial"/>
                <a:cs typeface="Arial"/>
                <a:sym typeface="Arial"/>
              </a:rPr>
              <a:t>Method #1: Findings</a:t>
            </a:r>
            <a:endParaRPr lang="en" sz="2400" dirty="0">
              <a:solidFill>
                <a:schemeClr val="lt1"/>
              </a:solidFill>
              <a:latin typeface="Arial"/>
              <a:ea typeface="Arial"/>
              <a:cs typeface="Arial"/>
              <a:sym typeface="Arial"/>
            </a:endParaRPr>
          </a:p>
        </p:txBody>
      </p:sp>
      <p:pic>
        <p:nvPicPr>
          <p:cNvPr id="167" name="Shape 167" descr="y.png"/>
          <p:cNvPicPr preferRelativeResize="0"/>
          <p:nvPr/>
        </p:nvPicPr>
        <p:blipFill rotWithShape="1">
          <a:blip r:embed="rId3">
            <a:alphaModFix/>
          </a:blip>
          <a:srcRect/>
          <a:stretch/>
        </p:blipFill>
        <p:spPr>
          <a:xfrm>
            <a:off x="7823981" y="0"/>
            <a:ext cx="1096787" cy="1535502"/>
          </a:xfrm>
          <a:prstGeom prst="rect">
            <a:avLst/>
          </a:prstGeom>
          <a:noFill/>
          <a:ln>
            <a:noFill/>
          </a:ln>
        </p:spPr>
      </p:pic>
    </p:spTree>
    <p:extLst>
      <p:ext uri="{BB962C8B-B14F-4D97-AF65-F5344CB8AC3E}">
        <p14:creationId xmlns:p14="http://schemas.microsoft.com/office/powerpoint/2010/main" val="4142444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28650" y="1189604"/>
            <a:ext cx="7886699" cy="3263503"/>
          </a:xfrm>
          <a:prstGeom prst="rect">
            <a:avLst/>
          </a:prstGeom>
          <a:noFill/>
          <a:ln>
            <a:noFill/>
          </a:ln>
        </p:spPr>
        <p:txBody>
          <a:bodyPr lIns="68575" tIns="34275" rIns="68575" bIns="34275" anchor="t" anchorCtr="0">
            <a:noAutofit/>
          </a:bodyPr>
          <a:lstStyle/>
          <a:p>
            <a:pPr indent="-171450">
              <a:spcBef>
                <a:spcPts val="0"/>
              </a:spcBef>
              <a:buClr>
                <a:srgbClr val="319668"/>
              </a:buClr>
            </a:pPr>
            <a:r>
              <a:rPr lang="en-US" dirty="0">
                <a:solidFill>
                  <a:srgbClr val="319668"/>
                </a:solidFill>
                <a:latin typeface="Arial"/>
                <a:ea typeface="Arial"/>
                <a:cs typeface="Arial"/>
                <a:sym typeface="Arial"/>
              </a:rPr>
              <a:t>Ask nature enthusiasts about plant identification</a:t>
            </a:r>
          </a:p>
          <a:p>
            <a:pPr indent="-171450">
              <a:spcBef>
                <a:spcPts val="0"/>
              </a:spcBef>
              <a:buClr>
                <a:srgbClr val="319668"/>
              </a:buClr>
            </a:pPr>
            <a:r>
              <a:rPr lang="en-US" dirty="0">
                <a:solidFill>
                  <a:srgbClr val="319668"/>
                </a:solidFill>
                <a:latin typeface="Arial"/>
                <a:ea typeface="Arial"/>
                <a:cs typeface="Arial"/>
                <a:sym typeface="Arial"/>
              </a:rPr>
              <a:t>Understand what to look for when identifying, and what is good/bad about existing resources</a:t>
            </a:r>
          </a:p>
        </p:txBody>
      </p:sp>
      <p:sp>
        <p:nvSpPr>
          <p:cNvPr id="166" name="Shape 166"/>
          <p:cNvSpPr/>
          <p:nvPr/>
        </p:nvSpPr>
        <p:spPr>
          <a:xfrm>
            <a:off x="167743"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2400" dirty="0">
                <a:solidFill>
                  <a:schemeClr val="lt1"/>
                </a:solidFill>
                <a:latin typeface="Arial"/>
                <a:ea typeface="Arial"/>
                <a:cs typeface="Arial"/>
                <a:sym typeface="Arial"/>
              </a:rPr>
              <a:t>User Research </a:t>
            </a:r>
            <a:r>
              <a:rPr lang="en-US" sz="2400" dirty="0">
                <a:solidFill>
                  <a:schemeClr val="lt1"/>
                </a:solidFill>
                <a:latin typeface="Arial"/>
                <a:ea typeface="Arial"/>
                <a:cs typeface="Arial"/>
                <a:sym typeface="Arial"/>
              </a:rPr>
              <a:t>Method #2: Interview</a:t>
            </a:r>
            <a:endParaRPr lang="en" sz="2400" dirty="0">
              <a:solidFill>
                <a:schemeClr val="lt1"/>
              </a:solidFill>
              <a:latin typeface="Arial"/>
              <a:ea typeface="Arial"/>
              <a:cs typeface="Arial"/>
              <a:sym typeface="Arial"/>
            </a:endParaRPr>
          </a:p>
        </p:txBody>
      </p:sp>
      <p:pic>
        <p:nvPicPr>
          <p:cNvPr id="167" name="Shape 167" descr="y.png"/>
          <p:cNvPicPr preferRelativeResize="0"/>
          <p:nvPr/>
        </p:nvPicPr>
        <p:blipFill rotWithShape="1">
          <a:blip r:embed="rId3">
            <a:alphaModFix/>
          </a:blip>
          <a:srcRect/>
          <a:stretch/>
        </p:blipFill>
        <p:spPr>
          <a:xfrm>
            <a:off x="7823981" y="0"/>
            <a:ext cx="1096787" cy="1535502"/>
          </a:xfrm>
          <a:prstGeom prst="rect">
            <a:avLst/>
          </a:prstGeom>
          <a:noFill/>
          <a:ln>
            <a:noFill/>
          </a:ln>
        </p:spPr>
      </p:pic>
      <p:pic>
        <p:nvPicPr>
          <p:cNvPr id="3074" name="Picture 2" descr="https://kowther.github.io/FieldGuide-481/interview05.jpg">
            <a:extLst>
              <a:ext uri="{FF2B5EF4-FFF2-40B4-BE49-F238E27FC236}">
                <a16:creationId xmlns:a16="http://schemas.microsoft.com/office/drawing/2014/main" id="{9AFC5942-0B0D-4DD1-84BE-46744CBCD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2772" y="2588964"/>
            <a:ext cx="2133459" cy="184899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kowther.github.io/FieldGuide-481/interview04.jpg">
            <a:extLst>
              <a:ext uri="{FF2B5EF4-FFF2-40B4-BE49-F238E27FC236}">
                <a16:creationId xmlns:a16="http://schemas.microsoft.com/office/drawing/2014/main" id="{E70912D6-C437-4F68-9124-F91342E158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6168" y="2482135"/>
            <a:ext cx="1612940" cy="21505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kowther.github.io/FieldGuide-481/interview03.jpg">
            <a:extLst>
              <a:ext uri="{FF2B5EF4-FFF2-40B4-BE49-F238E27FC236}">
                <a16:creationId xmlns:a16="http://schemas.microsoft.com/office/drawing/2014/main" id="{10A36AA5-5B40-4458-97E0-03111F6E6D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59895" y="2482135"/>
            <a:ext cx="1612940" cy="2150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98494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28650" y="1369218"/>
            <a:ext cx="7886699" cy="3263503"/>
          </a:xfrm>
          <a:prstGeom prst="rect">
            <a:avLst/>
          </a:prstGeom>
          <a:noFill/>
          <a:ln>
            <a:noFill/>
          </a:ln>
        </p:spPr>
        <p:txBody>
          <a:bodyPr lIns="68575" tIns="34275" rIns="68575" bIns="34275" anchor="t" anchorCtr="0">
            <a:noAutofit/>
          </a:bodyPr>
          <a:lstStyle/>
          <a:p>
            <a:pPr lvl="0" indent="-171450">
              <a:spcBef>
                <a:spcPts val="0"/>
              </a:spcBef>
              <a:buClr>
                <a:srgbClr val="319668"/>
              </a:buClr>
            </a:pPr>
            <a:r>
              <a:rPr lang="en-US" dirty="0">
                <a:solidFill>
                  <a:srgbClr val="319668"/>
                </a:solidFill>
                <a:latin typeface="Arial"/>
                <a:ea typeface="Arial"/>
                <a:cs typeface="Arial"/>
                <a:sym typeface="Arial"/>
              </a:rPr>
              <a:t>Look at </a:t>
            </a:r>
            <a:r>
              <a:rPr lang="en-US" dirty="0" err="1">
                <a:solidFill>
                  <a:srgbClr val="319668"/>
                </a:solidFill>
                <a:latin typeface="Arial"/>
                <a:ea typeface="Arial"/>
                <a:cs typeface="Arial"/>
                <a:sym typeface="Arial"/>
              </a:rPr>
              <a:t>colours</a:t>
            </a:r>
            <a:r>
              <a:rPr lang="en-US" dirty="0">
                <a:solidFill>
                  <a:srgbClr val="319668"/>
                </a:solidFill>
                <a:latin typeface="Arial"/>
                <a:ea typeface="Arial"/>
                <a:cs typeface="Arial"/>
                <a:sym typeface="Arial"/>
              </a:rPr>
              <a:t>, and shape of petal and leaves</a:t>
            </a:r>
          </a:p>
          <a:p>
            <a:pPr lvl="0" indent="-171450">
              <a:spcBef>
                <a:spcPts val="0"/>
              </a:spcBef>
              <a:buClr>
                <a:srgbClr val="319668"/>
              </a:buClr>
            </a:pPr>
            <a:r>
              <a:rPr lang="en-US" dirty="0">
                <a:solidFill>
                  <a:srgbClr val="319668"/>
                </a:solidFill>
                <a:latin typeface="Arial"/>
                <a:ea typeface="Arial"/>
                <a:cs typeface="Arial"/>
                <a:sym typeface="Arial"/>
              </a:rPr>
              <a:t>Most people do not know plant jargon</a:t>
            </a:r>
          </a:p>
          <a:p>
            <a:pPr lvl="1" indent="-171450">
              <a:spcBef>
                <a:spcPts val="0"/>
              </a:spcBef>
              <a:buClr>
                <a:srgbClr val="319668"/>
              </a:buClr>
            </a:pPr>
            <a:r>
              <a:rPr lang="en-US" dirty="0">
                <a:solidFill>
                  <a:srgbClr val="319668"/>
                </a:solidFill>
                <a:latin typeface="Arial"/>
                <a:ea typeface="Arial"/>
                <a:cs typeface="Arial"/>
                <a:sym typeface="Arial"/>
              </a:rPr>
              <a:t>Academic books use inaccessible language</a:t>
            </a:r>
          </a:p>
          <a:p>
            <a:pPr indent="-171450">
              <a:spcBef>
                <a:spcPts val="0"/>
              </a:spcBef>
              <a:buClr>
                <a:srgbClr val="319668"/>
              </a:buClr>
            </a:pPr>
            <a:r>
              <a:rPr lang="en-US" dirty="0">
                <a:solidFill>
                  <a:srgbClr val="319668"/>
                </a:solidFill>
                <a:latin typeface="Arial"/>
                <a:ea typeface="Arial"/>
                <a:cs typeface="Arial"/>
                <a:sym typeface="Arial"/>
              </a:rPr>
              <a:t>Books vary widely in the order the plants are presented</a:t>
            </a:r>
          </a:p>
          <a:p>
            <a:pPr indent="-171450">
              <a:spcBef>
                <a:spcPts val="0"/>
              </a:spcBef>
              <a:buClr>
                <a:srgbClr val="319668"/>
              </a:buClr>
            </a:pPr>
            <a:r>
              <a:rPr lang="en-US" dirty="0">
                <a:solidFill>
                  <a:srgbClr val="319668"/>
                </a:solidFill>
                <a:latin typeface="Arial"/>
                <a:ea typeface="Arial"/>
                <a:cs typeface="Arial"/>
                <a:sym typeface="Arial"/>
              </a:rPr>
              <a:t>Identification is hard because people</a:t>
            </a:r>
          </a:p>
          <a:p>
            <a:pPr lvl="1" indent="-171450">
              <a:spcBef>
                <a:spcPts val="0"/>
              </a:spcBef>
              <a:buClr>
                <a:srgbClr val="319668"/>
              </a:buClr>
            </a:pPr>
            <a:r>
              <a:rPr lang="en-US" dirty="0">
                <a:solidFill>
                  <a:srgbClr val="319668"/>
                </a:solidFill>
                <a:latin typeface="Arial"/>
                <a:ea typeface="Arial"/>
                <a:cs typeface="Arial"/>
                <a:sym typeface="Arial"/>
              </a:rPr>
              <a:t>Unsure of what they’re supposed to be looking for</a:t>
            </a:r>
          </a:p>
          <a:p>
            <a:pPr lvl="1" indent="-171450">
              <a:spcBef>
                <a:spcPts val="0"/>
              </a:spcBef>
              <a:buClr>
                <a:srgbClr val="319668"/>
              </a:buClr>
            </a:pPr>
            <a:r>
              <a:rPr lang="en-US" dirty="0">
                <a:solidFill>
                  <a:srgbClr val="319668"/>
                </a:solidFill>
                <a:latin typeface="Arial"/>
                <a:ea typeface="Arial"/>
                <a:cs typeface="Arial"/>
                <a:sym typeface="Arial"/>
              </a:rPr>
              <a:t>Don’t know how to describe what they see</a:t>
            </a:r>
          </a:p>
        </p:txBody>
      </p:sp>
      <p:sp>
        <p:nvSpPr>
          <p:cNvPr id="166" name="Shape 166"/>
          <p:cNvSpPr/>
          <p:nvPr/>
        </p:nvSpPr>
        <p:spPr>
          <a:xfrm>
            <a:off x="167743"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2400" dirty="0">
                <a:solidFill>
                  <a:schemeClr val="lt1"/>
                </a:solidFill>
                <a:latin typeface="Arial"/>
                <a:ea typeface="Arial"/>
                <a:cs typeface="Arial"/>
                <a:sym typeface="Arial"/>
              </a:rPr>
              <a:t>User Research </a:t>
            </a:r>
            <a:r>
              <a:rPr lang="en-US" sz="2400" dirty="0">
                <a:solidFill>
                  <a:schemeClr val="lt1"/>
                </a:solidFill>
                <a:latin typeface="Arial"/>
                <a:ea typeface="Arial"/>
                <a:cs typeface="Arial"/>
                <a:sym typeface="Arial"/>
              </a:rPr>
              <a:t>Method #2: Findings</a:t>
            </a:r>
            <a:endParaRPr lang="en" sz="2400" dirty="0">
              <a:solidFill>
                <a:schemeClr val="lt1"/>
              </a:solidFill>
              <a:latin typeface="Arial"/>
              <a:ea typeface="Arial"/>
              <a:cs typeface="Arial"/>
              <a:sym typeface="Arial"/>
            </a:endParaRPr>
          </a:p>
        </p:txBody>
      </p:sp>
      <p:pic>
        <p:nvPicPr>
          <p:cNvPr id="167" name="Shape 167" descr="y.png"/>
          <p:cNvPicPr preferRelativeResize="0"/>
          <p:nvPr/>
        </p:nvPicPr>
        <p:blipFill rotWithShape="1">
          <a:blip r:embed="rId3">
            <a:alphaModFix/>
          </a:blip>
          <a:srcRect/>
          <a:stretch/>
        </p:blipFill>
        <p:spPr>
          <a:xfrm>
            <a:off x="7823981" y="0"/>
            <a:ext cx="1096787" cy="1535502"/>
          </a:xfrm>
          <a:prstGeom prst="rect">
            <a:avLst/>
          </a:prstGeom>
          <a:noFill/>
          <a:ln>
            <a:noFill/>
          </a:ln>
        </p:spPr>
      </p:pic>
    </p:spTree>
    <p:extLst>
      <p:ext uri="{BB962C8B-B14F-4D97-AF65-F5344CB8AC3E}">
        <p14:creationId xmlns:p14="http://schemas.microsoft.com/office/powerpoint/2010/main" val="3297979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28650" y="1369218"/>
            <a:ext cx="7886699" cy="3263503"/>
          </a:xfrm>
          <a:prstGeom prst="rect">
            <a:avLst/>
          </a:prstGeom>
          <a:noFill/>
          <a:ln>
            <a:noFill/>
          </a:ln>
        </p:spPr>
        <p:txBody>
          <a:bodyPr lIns="68575" tIns="34275" rIns="68575" bIns="34275" anchor="t" anchorCtr="0">
            <a:noAutofit/>
          </a:bodyPr>
          <a:lstStyle/>
          <a:p>
            <a:pPr indent="-171450">
              <a:spcBef>
                <a:spcPts val="0"/>
              </a:spcBef>
              <a:buClr>
                <a:srgbClr val="319668"/>
              </a:buClr>
            </a:pPr>
            <a:r>
              <a:rPr lang="en-US" dirty="0">
                <a:solidFill>
                  <a:srgbClr val="319668"/>
                </a:solidFill>
                <a:latin typeface="Arial"/>
                <a:ea typeface="Arial"/>
                <a:cs typeface="Arial"/>
                <a:sym typeface="Arial"/>
              </a:rPr>
              <a:t>Interact with people while they use an existing similar app</a:t>
            </a:r>
          </a:p>
          <a:p>
            <a:pPr indent="-171450">
              <a:spcBef>
                <a:spcPts val="0"/>
              </a:spcBef>
              <a:buClr>
                <a:srgbClr val="319668"/>
              </a:buClr>
            </a:pPr>
            <a:r>
              <a:rPr lang="en-US" dirty="0">
                <a:solidFill>
                  <a:srgbClr val="319668"/>
                </a:solidFill>
                <a:latin typeface="Arial"/>
                <a:ea typeface="Arial"/>
                <a:cs typeface="Arial"/>
                <a:sym typeface="Arial"/>
              </a:rPr>
              <a:t>See first hand how user would be acting/feeling in the moment</a:t>
            </a:r>
          </a:p>
        </p:txBody>
      </p:sp>
      <p:sp>
        <p:nvSpPr>
          <p:cNvPr id="166" name="Shape 166"/>
          <p:cNvSpPr/>
          <p:nvPr/>
        </p:nvSpPr>
        <p:spPr>
          <a:xfrm>
            <a:off x="167742"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2400" dirty="0">
                <a:solidFill>
                  <a:schemeClr val="lt1"/>
                </a:solidFill>
                <a:latin typeface="Arial"/>
                <a:ea typeface="Arial"/>
                <a:cs typeface="Arial"/>
                <a:sym typeface="Arial"/>
              </a:rPr>
              <a:t>User Research </a:t>
            </a:r>
            <a:r>
              <a:rPr lang="en-US" sz="2400" dirty="0">
                <a:solidFill>
                  <a:schemeClr val="lt1"/>
                </a:solidFill>
                <a:latin typeface="Arial"/>
                <a:ea typeface="Arial"/>
                <a:cs typeface="Arial"/>
                <a:sym typeface="Arial"/>
              </a:rPr>
              <a:t>Method #3: Extreme User Interview</a:t>
            </a:r>
            <a:endParaRPr lang="en" sz="2400" dirty="0">
              <a:solidFill>
                <a:schemeClr val="lt1"/>
              </a:solidFill>
              <a:latin typeface="Arial"/>
              <a:ea typeface="Arial"/>
              <a:cs typeface="Arial"/>
              <a:sym typeface="Arial"/>
            </a:endParaRPr>
          </a:p>
        </p:txBody>
      </p:sp>
      <p:pic>
        <p:nvPicPr>
          <p:cNvPr id="167" name="Shape 167" descr="y.png"/>
          <p:cNvPicPr preferRelativeResize="0"/>
          <p:nvPr/>
        </p:nvPicPr>
        <p:blipFill rotWithShape="1">
          <a:blip r:embed="rId3">
            <a:alphaModFix/>
          </a:blip>
          <a:srcRect/>
          <a:stretch/>
        </p:blipFill>
        <p:spPr>
          <a:xfrm>
            <a:off x="7823981" y="0"/>
            <a:ext cx="1096787" cy="1535502"/>
          </a:xfrm>
          <a:prstGeom prst="rect">
            <a:avLst/>
          </a:prstGeom>
          <a:noFill/>
          <a:ln>
            <a:noFill/>
          </a:ln>
        </p:spPr>
      </p:pic>
      <p:pic>
        <p:nvPicPr>
          <p:cNvPr id="1026" name="Picture 2" descr="https://kowther.github.io/FieldGuide-481/6.jpg">
            <a:extLst>
              <a:ext uri="{FF2B5EF4-FFF2-40B4-BE49-F238E27FC236}">
                <a16:creationId xmlns:a16="http://schemas.microsoft.com/office/drawing/2014/main" id="{06472BE4-F294-41F0-94A3-A2BA6BE7F2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79" y="2522863"/>
            <a:ext cx="2542830" cy="16952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kowther.github.io/FieldGuide-481/1.jpg">
            <a:extLst>
              <a:ext uri="{FF2B5EF4-FFF2-40B4-BE49-F238E27FC236}">
                <a16:creationId xmlns:a16="http://schemas.microsoft.com/office/drawing/2014/main" id="{C7442D46-8687-40E5-8197-5122BECEE1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0584" y="2522863"/>
            <a:ext cx="2542830" cy="16952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kowther.github.io/FieldGuide-481/3.jpg">
            <a:extLst>
              <a:ext uri="{FF2B5EF4-FFF2-40B4-BE49-F238E27FC236}">
                <a16:creationId xmlns:a16="http://schemas.microsoft.com/office/drawing/2014/main" id="{25CCBDF4-F4DA-4789-9961-032B00BF29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69787" y="2522864"/>
            <a:ext cx="2542830" cy="1695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25410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5E5E5"/>
        </a:solidFill>
        <a:effectLst/>
      </p:bgPr>
    </p:bg>
    <p:spTree>
      <p:nvGrpSpPr>
        <p:cNvPr id="1" name="Shape 164"/>
        <p:cNvGrpSpPr/>
        <p:nvPr/>
      </p:nvGrpSpPr>
      <p:grpSpPr>
        <a:xfrm>
          <a:off x="0" y="0"/>
          <a:ext cx="0" cy="0"/>
          <a:chOff x="0" y="0"/>
          <a:chExt cx="0" cy="0"/>
        </a:xfrm>
      </p:grpSpPr>
      <p:sp>
        <p:nvSpPr>
          <p:cNvPr id="165" name="Shape 165"/>
          <p:cNvSpPr txBox="1">
            <a:spLocks noGrp="1"/>
          </p:cNvSpPr>
          <p:nvPr>
            <p:ph type="body" idx="1"/>
          </p:nvPr>
        </p:nvSpPr>
        <p:spPr>
          <a:xfrm>
            <a:off x="628650" y="1369218"/>
            <a:ext cx="7886699" cy="3263503"/>
          </a:xfrm>
          <a:prstGeom prst="rect">
            <a:avLst/>
          </a:prstGeom>
          <a:noFill/>
          <a:ln>
            <a:noFill/>
          </a:ln>
        </p:spPr>
        <p:txBody>
          <a:bodyPr lIns="68575" tIns="34275" rIns="68575" bIns="34275" anchor="t" anchorCtr="0">
            <a:noAutofit/>
          </a:bodyPr>
          <a:lstStyle/>
          <a:p>
            <a:pPr indent="-171450">
              <a:spcBef>
                <a:spcPts val="0"/>
              </a:spcBef>
              <a:buClr>
                <a:srgbClr val="319668"/>
              </a:buClr>
            </a:pPr>
            <a:r>
              <a:rPr lang="en-US" dirty="0">
                <a:solidFill>
                  <a:srgbClr val="319668"/>
                </a:solidFill>
                <a:latin typeface="Arial"/>
                <a:ea typeface="Arial"/>
                <a:cs typeface="Arial"/>
                <a:sym typeface="Arial"/>
              </a:rPr>
              <a:t>Small/low-quality images are discouraging</a:t>
            </a:r>
          </a:p>
          <a:p>
            <a:pPr indent="-171450">
              <a:spcBef>
                <a:spcPts val="0"/>
              </a:spcBef>
              <a:buClr>
                <a:srgbClr val="319668"/>
              </a:buClr>
            </a:pPr>
            <a:r>
              <a:rPr lang="en-US" dirty="0">
                <a:solidFill>
                  <a:srgbClr val="319668"/>
                </a:solidFill>
                <a:latin typeface="Arial"/>
                <a:ea typeface="Arial"/>
                <a:cs typeface="Arial"/>
                <a:sym typeface="Arial"/>
              </a:rPr>
              <a:t>High-quality images were the most helpful in determining likeness</a:t>
            </a:r>
          </a:p>
          <a:p>
            <a:pPr indent="-171450">
              <a:spcBef>
                <a:spcPts val="0"/>
              </a:spcBef>
              <a:buClr>
                <a:srgbClr val="319668"/>
              </a:buClr>
            </a:pPr>
            <a:r>
              <a:rPr lang="en-US" dirty="0">
                <a:solidFill>
                  <a:srgbClr val="319668"/>
                </a:solidFill>
                <a:latin typeface="Arial"/>
                <a:ea typeface="Arial"/>
                <a:cs typeface="Arial"/>
                <a:sym typeface="Arial"/>
              </a:rPr>
              <a:t>Enjoyed being able to narrow down results by characteristics</a:t>
            </a:r>
          </a:p>
          <a:p>
            <a:pPr indent="-171450">
              <a:spcBef>
                <a:spcPts val="0"/>
              </a:spcBef>
              <a:buClr>
                <a:srgbClr val="319668"/>
              </a:buClr>
            </a:pPr>
            <a:r>
              <a:rPr lang="en-US" dirty="0">
                <a:solidFill>
                  <a:srgbClr val="319668"/>
                </a:solidFill>
                <a:latin typeface="Arial"/>
                <a:ea typeface="Arial"/>
                <a:cs typeface="Arial"/>
                <a:sym typeface="Arial"/>
              </a:rPr>
              <a:t>Too many tasks on one screen is overwhelming</a:t>
            </a:r>
          </a:p>
          <a:p>
            <a:pPr lvl="1" indent="-171450">
              <a:spcBef>
                <a:spcPts val="0"/>
              </a:spcBef>
              <a:buClr>
                <a:srgbClr val="319668"/>
              </a:buClr>
            </a:pPr>
            <a:r>
              <a:rPr lang="en-US" dirty="0">
                <a:solidFill>
                  <a:srgbClr val="319668"/>
                </a:solidFill>
                <a:latin typeface="Arial"/>
                <a:ea typeface="Arial"/>
                <a:cs typeface="Arial"/>
                <a:sym typeface="Arial"/>
              </a:rPr>
              <a:t>Cluttered layout hard to navigate</a:t>
            </a:r>
          </a:p>
        </p:txBody>
      </p:sp>
      <p:sp>
        <p:nvSpPr>
          <p:cNvPr id="166" name="Shape 166"/>
          <p:cNvSpPr/>
          <p:nvPr/>
        </p:nvSpPr>
        <p:spPr>
          <a:xfrm>
            <a:off x="167742" y="226488"/>
            <a:ext cx="7570800" cy="597578"/>
          </a:xfrm>
          <a:prstGeom prst="roundRect">
            <a:avLst>
              <a:gd name="adj" fmla="val 16667"/>
            </a:avLst>
          </a:prstGeom>
          <a:solidFill>
            <a:srgbClr val="FE7676">
              <a:alpha val="80000"/>
            </a:srgbClr>
          </a:solidFill>
          <a:ln w="38100" cap="flat" cmpd="sng">
            <a:solidFill>
              <a:schemeClr val="lt1"/>
            </a:solidFill>
            <a:prstDash val="solid"/>
            <a:miter/>
            <a:headEnd type="none" w="med" len="med"/>
            <a:tailEnd type="none" w="med" len="med"/>
          </a:ln>
        </p:spPr>
        <p:txBody>
          <a:bodyPr lIns="68575" tIns="34275" rIns="68575" bIns="34275" anchor="ctr" anchorCtr="0">
            <a:noAutofit/>
          </a:bodyPr>
          <a:lstStyle/>
          <a:p>
            <a:pPr marL="0" marR="0" lvl="0" indent="0" algn="l" rtl="0">
              <a:spcBef>
                <a:spcPts val="0"/>
              </a:spcBef>
              <a:buSzPct val="25000"/>
              <a:buNone/>
            </a:pPr>
            <a:r>
              <a:rPr lang="en" sz="2400" dirty="0">
                <a:solidFill>
                  <a:schemeClr val="lt1"/>
                </a:solidFill>
                <a:latin typeface="Arial"/>
                <a:ea typeface="Arial"/>
                <a:cs typeface="Arial"/>
                <a:sym typeface="Arial"/>
              </a:rPr>
              <a:t>User Research </a:t>
            </a:r>
            <a:r>
              <a:rPr lang="en-US" sz="2400" dirty="0">
                <a:solidFill>
                  <a:schemeClr val="lt1"/>
                </a:solidFill>
                <a:latin typeface="Arial"/>
                <a:ea typeface="Arial"/>
                <a:cs typeface="Arial"/>
                <a:sym typeface="Arial"/>
              </a:rPr>
              <a:t>Method #3: Findings</a:t>
            </a:r>
            <a:endParaRPr lang="en" sz="2400" dirty="0">
              <a:solidFill>
                <a:schemeClr val="lt1"/>
              </a:solidFill>
              <a:latin typeface="Arial"/>
              <a:ea typeface="Arial"/>
              <a:cs typeface="Arial"/>
              <a:sym typeface="Arial"/>
            </a:endParaRPr>
          </a:p>
        </p:txBody>
      </p:sp>
      <p:pic>
        <p:nvPicPr>
          <p:cNvPr id="167" name="Shape 167" descr="y.png"/>
          <p:cNvPicPr preferRelativeResize="0"/>
          <p:nvPr/>
        </p:nvPicPr>
        <p:blipFill rotWithShape="1">
          <a:blip r:embed="rId3">
            <a:alphaModFix/>
          </a:blip>
          <a:srcRect/>
          <a:stretch/>
        </p:blipFill>
        <p:spPr>
          <a:xfrm>
            <a:off x="7823981" y="0"/>
            <a:ext cx="1096787" cy="1535502"/>
          </a:xfrm>
          <a:prstGeom prst="rect">
            <a:avLst/>
          </a:prstGeom>
          <a:noFill/>
          <a:ln>
            <a:noFill/>
          </a:ln>
        </p:spPr>
      </p:pic>
    </p:spTree>
    <p:extLst>
      <p:ext uri="{BB962C8B-B14F-4D97-AF65-F5344CB8AC3E}">
        <p14:creationId xmlns:p14="http://schemas.microsoft.com/office/powerpoint/2010/main" val="3111559916"/>
      </p:ext>
    </p:extLst>
  </p:cSld>
  <p:clrMapOvr>
    <a:masterClrMapping/>
  </p:clrMapOvr>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484</TotalTime>
  <Words>1036</Words>
  <Application>Microsoft Office PowerPoint</Application>
  <PresentationFormat>On-screen Show (16:9)</PresentationFormat>
  <Paragraphs>125</Paragraphs>
  <Slides>21</Slides>
  <Notes>21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Malgun Gothic</vt:lpstr>
      <vt:lpstr>Arial</vt:lpstr>
      <vt:lpstr>Calibri</vt:lpstr>
      <vt:lpstr>simple-light-2</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Lisa Hynes</cp:lastModifiedBy>
  <cp:revision>58</cp:revision>
  <dcterms:modified xsi:type="dcterms:W3CDTF">2017-06-26T22:16:17Z</dcterms:modified>
</cp:coreProperties>
</file>